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2" autoAdjust="0"/>
    <p:restoredTop sz="94464" autoAdjust="0"/>
  </p:normalViewPr>
  <p:slideViewPr>
    <p:cSldViewPr snapToGrid="0">
      <p:cViewPr>
        <p:scale>
          <a:sx n="100" d="100"/>
          <a:sy n="100" d="100"/>
        </p:scale>
        <p:origin x="-3942" y="-3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://rmarkdown.rstudio.com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19.tif"/><Relationship Id="rId7" Type="http://schemas.openxmlformats.org/officeDocument/2006/relationships/hyperlink" Target="http://shinyapps.io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hyperlink" Target="http://posit.co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rpubs.com" TargetMode="External"/><Relationship Id="rId11" Type="http://schemas.openxmlformats.org/officeDocument/2006/relationships/image" Target="../media/image9.png"/><Relationship Id="rId24" Type="http://schemas.openxmlformats.org/officeDocument/2006/relationships/hyperlink" Target="mailto:info@posit.co" TargetMode="External"/><Relationship Id="rId5" Type="http://schemas.openxmlformats.org/officeDocument/2006/relationships/image" Target="../media/image5.ti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tif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hyperlink" Target="https://pos.it/cheatshee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hyperlink" Target="https://pos.it/cheatsheets" TargetMode="External"/><Relationship Id="rId2" Type="http://schemas.openxmlformats.org/officeDocument/2006/relationships/image" Target="../media/image22.png"/><Relationship Id="rId16" Type="http://schemas.openxmlformats.org/officeDocument/2006/relationships/hyperlink" Target="http://rmarkdown.rstudio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kgs.rstudio.com/bslib/" TargetMode="External"/><Relationship Id="rId11" Type="http://schemas.openxmlformats.org/officeDocument/2006/relationships/image" Target="../media/image26.tif"/><Relationship Id="rId5" Type="http://schemas.openxmlformats.org/officeDocument/2006/relationships/image" Target="../media/image24.tif"/><Relationship Id="rId15" Type="http://schemas.openxmlformats.org/officeDocument/2006/relationships/hyperlink" Target="http://posit.co" TargetMode="External"/><Relationship Id="rId10" Type="http://schemas.openxmlformats.org/officeDocument/2006/relationships/hyperlink" Target="https://bookdown.org/yihui/rmarkdown/shiny-embedded.html" TargetMode="External"/><Relationship Id="rId4" Type="http://schemas.openxmlformats.org/officeDocument/2006/relationships/hyperlink" Target="https://posit.co/products/enterprise/connect/" TargetMode="External"/><Relationship Id="rId9" Type="http://schemas.openxmlformats.org/officeDocument/2006/relationships/hyperlink" Target="https://rmarkdown.rstudio.com/authoring_shiny_prerendered.HTML" TargetMode="External"/><Relationship Id="rId14" Type="http://schemas.openxmlformats.org/officeDocument/2006/relationships/hyperlink" Target="mailto:info@posit.c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shot 2023-05-05 at 7.40.52 PM.png" descr="Screenshot 2023-05-05 at 7.40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74" y="5367335"/>
            <a:ext cx="3973633" cy="916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3-05-05 at 7.14.04 PM.png" descr="Screenshot 2023-05-05 at 7.14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12" y="1390042"/>
            <a:ext cx="6429085" cy="354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tángulo"/>
          <p:cNvSpPr/>
          <p:nvPr/>
        </p:nvSpPr>
        <p:spPr>
          <a:xfrm>
            <a:off x="3403737" y="6846822"/>
            <a:ext cx="3577808" cy="3445719"/>
          </a:xfrm>
          <a:prstGeom prst="rect">
            <a:avLst/>
          </a:prstGeom>
          <a:solidFill>
            <a:srgbClr val="F7FBFE"/>
          </a:solidFill>
          <a:ln w="254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2" name="Rectángulo"/>
          <p:cNvSpPr/>
          <p:nvPr/>
        </p:nvSpPr>
        <p:spPr>
          <a:xfrm>
            <a:off x="7107555" y="9047842"/>
            <a:ext cx="3130467" cy="872448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3" name="Output data frames as tables using  kable(data, caption).…"/>
          <p:cNvSpPr txBox="1"/>
          <p:nvPr/>
        </p:nvSpPr>
        <p:spPr>
          <a:xfrm>
            <a:off x="7107556" y="8757881"/>
            <a:ext cx="3240126" cy="157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400"/>
              </a:spcBef>
              <a:defRPr sz="1000" b="0">
                <a:solidFill>
                  <a:srgbClr val="000000"/>
                </a:solidFill>
              </a:defRPr>
            </a:pPr>
            <a:r>
              <a:rPr lang="es-ES" dirty="0"/>
              <a:t>Genere marcos de datos como tablas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lang="es-ES" dirty="0"/>
              <a:t>usando </a:t>
            </a:r>
            <a:r>
              <a:rPr lang="es-ES" dirty="0" err="1"/>
              <a:t>kable</a:t>
            </a:r>
            <a:r>
              <a:rPr lang="es-ES" dirty="0"/>
              <a:t>(data, </a:t>
            </a:r>
            <a:r>
              <a:rPr lang="es-ES" dirty="0" err="1"/>
              <a:t>caption</a:t>
            </a:r>
            <a:r>
              <a:rPr lang="es-ES" dirty="0"/>
              <a:t>).</a:t>
            </a:r>
            <a:br>
              <a:rPr dirty="0"/>
            </a:br>
            <a:endParaRPr dirty="0"/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```{r}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data &lt;- faithful[1:4, ]</a:t>
            </a:r>
            <a:br>
              <a:rPr dirty="0">
                <a:latin typeface="Consolas" panose="020B0609020204030204" pitchFamily="49" charset="0"/>
              </a:rPr>
            </a:br>
            <a:r>
              <a:rPr dirty="0" err="1">
                <a:latin typeface="Consolas" panose="020B0609020204030204" pitchFamily="49" charset="0"/>
              </a:rPr>
              <a:t>knitr</a:t>
            </a:r>
            <a:r>
              <a:rPr dirty="0">
                <a:latin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</a:rPr>
              <a:t>kable</a:t>
            </a:r>
            <a:r>
              <a:rPr dirty="0">
                <a:latin typeface="Consolas" panose="020B0609020204030204" pitchFamily="49" charset="0"/>
              </a:rPr>
              <a:t>(data, </a:t>
            </a:r>
          </a:p>
          <a:p>
            <a:pPr>
              <a:spcBef>
                <a:spcPts val="60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           caption = "Table with </a:t>
            </a:r>
            <a:r>
              <a:rPr dirty="0" err="1">
                <a:latin typeface="Consolas" panose="020B0609020204030204" pitchFamily="49" charset="0"/>
              </a:rPr>
              <a:t>kable</a:t>
            </a:r>
            <a:r>
              <a:rPr dirty="0">
                <a:latin typeface="Consolas" panose="020B0609020204030204" pitchFamily="49" charset="0"/>
              </a:rPr>
              <a:t>")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```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 b="0">
                <a:solidFill>
                  <a:srgbClr val="000000"/>
                </a:solidFill>
              </a:defRPr>
            </a:pPr>
            <a:r>
              <a:rPr lang="es-ES" dirty="0"/>
              <a:t>Otros paquetes de tablas incluyen </a:t>
            </a:r>
            <a:r>
              <a:rPr lang="es-ES" dirty="0" err="1"/>
              <a:t>flextable</a:t>
            </a:r>
            <a:r>
              <a:rPr lang="es-ES" dirty="0"/>
              <a:t>, </a:t>
            </a:r>
            <a:r>
              <a:rPr lang="es-ES" dirty="0" err="1"/>
              <a:t>gt</a:t>
            </a:r>
            <a:r>
              <a:rPr lang="es-ES" dirty="0"/>
              <a:t> y </a:t>
            </a:r>
            <a:r>
              <a:rPr lang="es-ES" dirty="0" err="1"/>
              <a:t>kableExtra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24" name="Rectángulo"/>
          <p:cNvSpPr/>
          <p:nvPr/>
        </p:nvSpPr>
        <p:spPr>
          <a:xfrm>
            <a:off x="321948" y="8650752"/>
            <a:ext cx="2928372" cy="449231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</p:spPr>
        <p:txBody>
          <a:bodyPr wrap="square" lIns="54570" tIns="54570" rIns="54570" bIns="54570" numCol="1" anchor="ctr">
            <a:no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" name="Set options for the entire document in the first chunk.…"/>
          <p:cNvSpPr txBox="1"/>
          <p:nvPr/>
        </p:nvSpPr>
        <p:spPr>
          <a:xfrm>
            <a:off x="366535" y="8386238"/>
            <a:ext cx="3042604" cy="66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lang="es-ES" dirty="0"/>
              <a:t>Establezca las opciones para todo el documento en el primer fragmento.</a:t>
            </a: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```{r include=FALSE}</a:t>
            </a:r>
            <a:br>
              <a:rPr dirty="0">
                <a:latin typeface="Consolas" panose="020B0609020204030204" pitchFamily="49" charset="0"/>
              </a:rPr>
            </a:br>
            <a:r>
              <a:rPr dirty="0" err="1">
                <a:latin typeface="Consolas" panose="020B0609020204030204" pitchFamily="49" charset="0"/>
              </a:rPr>
              <a:t>knitr</a:t>
            </a:r>
            <a:r>
              <a:rPr dirty="0">
                <a:latin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</a:rPr>
              <a:t>opts_chunk$set</a:t>
            </a:r>
            <a:r>
              <a:rPr dirty="0">
                <a:latin typeface="Consolas" panose="020B0609020204030204" pitchFamily="49" charset="0"/>
              </a:rPr>
              <a:t>(message = FALSE)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```</a:t>
            </a:r>
          </a:p>
        </p:txBody>
      </p:sp>
      <p:sp>
        <p:nvSpPr>
          <p:cNvPr id="127" name="Rectángulo"/>
          <p:cNvSpPr/>
          <p:nvPr/>
        </p:nvSpPr>
        <p:spPr>
          <a:xfrm>
            <a:off x="10527957" y="8779249"/>
            <a:ext cx="3115773" cy="932776"/>
          </a:xfrm>
          <a:prstGeom prst="rect">
            <a:avLst/>
          </a:prstGeom>
          <a:solidFill>
            <a:srgbClr val="F7FBFE"/>
          </a:solidFill>
          <a:ln w="127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Rectángulo"/>
          <p:cNvSpPr/>
          <p:nvPr/>
        </p:nvSpPr>
        <p:spPr>
          <a:xfrm>
            <a:off x="12003970" y="8797987"/>
            <a:ext cx="1610012" cy="764172"/>
          </a:xfrm>
          <a:prstGeom prst="rect">
            <a:avLst/>
          </a:prstGeom>
          <a:solidFill>
            <a:srgbClr val="FFFFFF"/>
          </a:solidFill>
          <a:ln w="3175">
            <a:solidFill>
              <a:srgbClr val="A6AAA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" name="Rectángulo"/>
          <p:cNvSpPr/>
          <p:nvPr/>
        </p:nvSpPr>
        <p:spPr>
          <a:xfrm>
            <a:off x="10475793" y="7984109"/>
            <a:ext cx="3270251" cy="75368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" name="Línea"/>
          <p:cNvSpPr/>
          <p:nvPr/>
        </p:nvSpPr>
        <p:spPr>
          <a:xfrm>
            <a:off x="12106873" y="9089965"/>
            <a:ext cx="1478090" cy="23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03"/>
                </a:moveTo>
                <a:lnTo>
                  <a:pt x="0" y="0"/>
                </a:lnTo>
                <a:lnTo>
                  <a:pt x="6258" y="0"/>
                </a:lnTo>
                <a:lnTo>
                  <a:pt x="6258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DDDDDD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DDDDDD"/>
                </a:solidFill>
              </a:defRPr>
            </a:pPr>
            <a:endParaRPr/>
          </a:p>
        </p:txBody>
      </p:sp>
      <p:grpSp>
        <p:nvGrpSpPr>
          <p:cNvPr id="148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46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1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0E0E3">
                  <a:alpha val="50458"/>
                </a:srgbClr>
              </a:solidFill>
              <a:ln w="6350" cap="flat">
                <a:solidFill>
                  <a:srgbClr val="D0E0E3">
                    <a:alpha val="5045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írculo"/>
              <p:cNvSpPr/>
              <p:nvPr/>
            </p:nvSpPr>
            <p:spPr>
              <a:xfrm flipH="1">
                <a:off x="4990919" y="1513341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7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9" name="Rectángulo"/>
          <p:cNvSpPr/>
          <p:nvPr/>
        </p:nvSpPr>
        <p:spPr>
          <a:xfrm>
            <a:off x="10471747" y="7216548"/>
            <a:ext cx="3270251" cy="534373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" name="Rectángulo"/>
          <p:cNvSpPr/>
          <p:nvPr/>
        </p:nvSpPr>
        <p:spPr>
          <a:xfrm>
            <a:off x="10475793" y="2046370"/>
            <a:ext cx="3270251" cy="73152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Rectángulo redondeado"/>
          <p:cNvSpPr/>
          <p:nvPr/>
        </p:nvSpPr>
        <p:spPr>
          <a:xfrm>
            <a:off x="12115823" y="6384331"/>
            <a:ext cx="1033595" cy="158271"/>
          </a:xfrm>
          <a:prstGeom prst="roundRect">
            <a:avLst>
              <a:gd name="adj" fmla="val 33952"/>
            </a:avLst>
          </a:prstGeom>
          <a:solidFill>
            <a:srgbClr val="F5F5F5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Rectángulo redondeado"/>
          <p:cNvSpPr/>
          <p:nvPr/>
        </p:nvSpPr>
        <p:spPr>
          <a:xfrm>
            <a:off x="12094601" y="6577062"/>
            <a:ext cx="1054818" cy="295323"/>
          </a:xfrm>
          <a:prstGeom prst="roundRect">
            <a:avLst>
              <a:gd name="adj" fmla="val 15666"/>
            </a:avLst>
          </a:prstGeom>
          <a:ln w="6350">
            <a:solidFill>
              <a:srgbClr val="CCCCCC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" name="Línea"/>
          <p:cNvSpPr/>
          <p:nvPr/>
        </p:nvSpPr>
        <p:spPr>
          <a:xfrm flipH="1">
            <a:off x="12107300" y="7928117"/>
            <a:ext cx="1562812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" name="Línea"/>
          <p:cNvSpPr/>
          <p:nvPr/>
        </p:nvSpPr>
        <p:spPr>
          <a:xfrm flipV="1">
            <a:off x="12109299" y="6943697"/>
            <a:ext cx="1" cy="247747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" name="Rectángulo"/>
          <p:cNvSpPr/>
          <p:nvPr/>
        </p:nvSpPr>
        <p:spPr>
          <a:xfrm>
            <a:off x="10475793" y="5102050"/>
            <a:ext cx="3270251" cy="1230479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" name="Rectángulo"/>
          <p:cNvSpPr/>
          <p:nvPr/>
        </p:nvSpPr>
        <p:spPr>
          <a:xfrm>
            <a:off x="10475793" y="3516875"/>
            <a:ext cx="3270251" cy="666702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" name="Rectángulo"/>
          <p:cNvSpPr/>
          <p:nvPr/>
        </p:nvSpPr>
        <p:spPr>
          <a:xfrm>
            <a:off x="317186" y="7600787"/>
            <a:ext cx="2928371" cy="51226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" name="Surround code chunks with ```{r} and ``` or use  the Insert Code Chunk button.           Add a chunk label and/or chunk options inside the curly braces after r.…"/>
          <p:cNvSpPr txBox="1"/>
          <p:nvPr/>
        </p:nvSpPr>
        <p:spPr>
          <a:xfrm>
            <a:off x="318910" y="7050867"/>
            <a:ext cx="3042603" cy="1069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lang="es-ES" dirty="0"/>
              <a:t>Rodea los fragmentos de código con '''{r} y ''' o usa el botón Insertar fragmento de código          . Agregue una etiqueta de fragmento y/o opciones de fragmento dentro de las llaves después de r.</a:t>
            </a:r>
          </a:p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```{r chunk-label, include=FALSE}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latin typeface="Consolas" panose="020B0609020204030204" pitchFamily="49" charset="0"/>
              </a:rPr>
              <a:t>summary(</a:t>
            </a:r>
            <a:r>
              <a:rPr dirty="0" err="1">
                <a:latin typeface="Consolas" panose="020B0609020204030204" pitchFamily="49" charset="0"/>
              </a:rPr>
              <a:t>mtcars</a:t>
            </a:r>
            <a:r>
              <a:rPr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dirty="0">
                <a:latin typeface="Consolas" panose="020B0609020204030204" pitchFamily="49" charset="0"/>
              </a:rPr>
              <a:t>```</a:t>
            </a:r>
          </a:p>
        </p:txBody>
      </p:sp>
      <p:sp>
        <p:nvSpPr>
          <p:cNvPr id="159" name="rmarkdown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 err="1"/>
              <a:t>rmarkdown</a:t>
            </a:r>
            <a:r>
              <a:rPr dirty="0"/>
              <a:t> : : </a:t>
            </a:r>
            <a:r>
              <a:rPr lang="es-ES" sz="3300" b="1" dirty="0"/>
              <a:t>GUÍA RÁPIDA</a:t>
            </a:r>
            <a:r>
              <a:rPr dirty="0"/>
              <a:t> </a:t>
            </a:r>
          </a:p>
        </p:txBody>
      </p:sp>
      <p:sp>
        <p:nvSpPr>
          <p:cNvPr id="160" name="Create citations from a bibliography file, a Zotero library,  or from DOI references.…"/>
          <p:cNvSpPr txBox="1"/>
          <p:nvPr/>
        </p:nvSpPr>
        <p:spPr>
          <a:xfrm>
            <a:off x="7115491" y="5368387"/>
            <a:ext cx="3130466" cy="298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500"/>
              </a:spcBef>
              <a:defRPr sz="1000" b="0">
                <a:solidFill>
                  <a:srgbClr val="000000"/>
                </a:solidFill>
              </a:defRPr>
            </a:pPr>
            <a:r>
              <a:rPr lang="es-ES" sz="1000" dirty="0"/>
              <a:t>Cree citas a partir de un archivo de bibliografía, una biblioteca de Zotero o referencias DOI.</a:t>
            </a:r>
            <a:r>
              <a:rPr sz="1000" dirty="0"/>
              <a:t> </a:t>
            </a:r>
          </a:p>
          <a:p>
            <a:pPr>
              <a:lnSpc>
                <a:spcPct val="80000"/>
              </a:lnSpc>
              <a:spcBef>
                <a:spcPts val="500"/>
              </a:spcBef>
            </a:pPr>
            <a:r>
              <a:rPr lang="es-ES" dirty="0"/>
              <a:t>CONSTRUYE TU BIBLIOGRAFÍA</a:t>
            </a:r>
            <a:endParaRPr dirty="0"/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lang="es-ES" sz="1000" dirty="0"/>
              <a:t>Agregue bibliografías </a:t>
            </a:r>
            <a:r>
              <a:rPr lang="es-ES" sz="1000" dirty="0" err="1"/>
              <a:t>BibTeX</a:t>
            </a:r>
            <a:r>
              <a:rPr lang="es-ES" sz="1000" dirty="0"/>
              <a:t> o CSL al encabezado YAML.</a:t>
            </a:r>
            <a:br>
              <a:rPr sz="1000" dirty="0"/>
            </a:br>
            <a:r>
              <a:rPr sz="9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b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title: </a:t>
            </a:r>
            <a:r>
              <a:rPr sz="9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Document"</a:t>
            </a:r>
            <a:br>
              <a:rPr sz="9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bibliography: </a:t>
            </a:r>
            <a:r>
              <a:rPr sz="900" dirty="0" err="1">
                <a:latin typeface="Source Code Pro"/>
                <a:ea typeface="Source Code Pro"/>
                <a:cs typeface="Source Code Pro"/>
                <a:sym typeface="Source Code Pro"/>
              </a:rPr>
              <a:t>references.bib</a:t>
            </a:r>
            <a:b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link-citations: </a:t>
            </a:r>
            <a:r>
              <a:rPr sz="900" dirty="0">
                <a:solidFill>
                  <a:srgbClr val="5A56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br>
              <a:rPr sz="900" dirty="0">
                <a:solidFill>
                  <a:srgbClr val="E29D3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lang="es-ES" sz="1000" dirty="0"/>
              <a:t>Si Zotero se instala localmente, su biblioteca principal estará disponible automáticamente.</a:t>
            </a:r>
            <a:r>
              <a:rPr sz="1000" dirty="0"/>
              <a:t> </a:t>
            </a:r>
          </a:p>
          <a:p>
            <a:pPr marL="123472" indent="-123472">
              <a:lnSpc>
                <a:spcPct val="80000"/>
              </a:lnSpc>
              <a:spcBef>
                <a:spcPts val="6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lang="es-ES" sz="1000" dirty="0"/>
              <a:t>Agregue citas por DOI buscando "from DOI" en el cuadro de diálogo Insertar cita.</a:t>
            </a:r>
            <a:endParaRPr sz="1000" dirty="0"/>
          </a:p>
          <a:p>
            <a:pPr>
              <a:lnSpc>
                <a:spcPct val="80000"/>
              </a:lnSpc>
              <a:spcBef>
                <a:spcPts val="500"/>
              </a:spcBef>
            </a:pPr>
            <a:r>
              <a:rPr lang="es-ES" dirty="0"/>
              <a:t>INSERTAR CITAS</a:t>
            </a:r>
            <a:endParaRPr dirty="0"/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lang="es-ES" sz="1000" dirty="0"/>
              <a:t>Para acceder al cuadro de diálogo Insertar citas en el Editor visual, haga clic en el símbolo @ de la barra de herramientas o haga clic en</a:t>
            </a:r>
            <a:r>
              <a:rPr sz="1000" dirty="0"/>
              <a:t> </a:t>
            </a:r>
            <a:r>
              <a:rPr sz="1000" b="1" dirty="0"/>
              <a:t>Insert &gt; Citation</a:t>
            </a:r>
            <a:r>
              <a:rPr sz="1000" dirty="0"/>
              <a:t>. 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 b="0">
                <a:solidFill>
                  <a:srgbClr val="000000"/>
                </a:solidFill>
              </a:defRPr>
            </a:pPr>
            <a:r>
              <a:rPr lang="es-ES" sz="1000" dirty="0"/>
              <a:t>Agregar citas con sintaxis de </a:t>
            </a:r>
            <a:r>
              <a:rPr lang="es-ES" sz="1000" dirty="0" err="1"/>
              <a:t>markdown</a:t>
            </a:r>
            <a:r>
              <a:rPr lang="es-ES" sz="1000" dirty="0"/>
              <a:t> escribiendo</a:t>
            </a:r>
            <a:r>
              <a:rPr sz="1000" dirty="0"/>
              <a:t> </a:t>
            </a:r>
            <a:r>
              <a:rPr sz="1000" b="1" dirty="0"/>
              <a:t>[@cite]</a:t>
            </a:r>
            <a:r>
              <a:rPr sz="1000" dirty="0"/>
              <a:t> o </a:t>
            </a:r>
            <a:r>
              <a:rPr sz="1000" b="1" dirty="0"/>
              <a:t>@cite</a:t>
            </a:r>
            <a:r>
              <a:rPr sz="1000" dirty="0"/>
              <a:t>.</a:t>
            </a:r>
          </a:p>
        </p:txBody>
      </p:sp>
      <p:pic>
        <p:nvPicPr>
          <p:cNvPr id="161" name="Screen Shot 2016-02-29 at 3.05.17 PM.png" descr="Screen Shot 2016-02-29 at 3.05.17 PM.png"/>
          <p:cNvPicPr>
            <a:picLocks noChangeAspect="1"/>
          </p:cNvPicPr>
          <p:nvPr/>
        </p:nvPicPr>
        <p:blipFill>
          <a:blip r:embed="rId4"/>
          <a:srcRect l="24757" t="25000" r="13269" b="10757"/>
          <a:stretch>
            <a:fillRect/>
          </a:stretch>
        </p:blipFill>
        <p:spPr>
          <a:xfrm>
            <a:off x="2364505" y="7176989"/>
            <a:ext cx="176963" cy="12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417" extrusionOk="0">
                <a:moveTo>
                  <a:pt x="7043" y="0"/>
                </a:moveTo>
                <a:cubicBezTo>
                  <a:pt x="409" y="0"/>
                  <a:pt x="203" y="307"/>
                  <a:pt x="43" y="11260"/>
                </a:cubicBezTo>
                <a:cubicBezTo>
                  <a:pt x="-74" y="19273"/>
                  <a:pt x="-37" y="19598"/>
                  <a:pt x="1298" y="20643"/>
                </a:cubicBezTo>
                <a:cubicBezTo>
                  <a:pt x="2352" y="21468"/>
                  <a:pt x="4722" y="21600"/>
                  <a:pt x="11098" y="21199"/>
                </a:cubicBezTo>
                <a:cubicBezTo>
                  <a:pt x="15715" y="20908"/>
                  <a:pt x="19727" y="20369"/>
                  <a:pt x="20029" y="19948"/>
                </a:cubicBezTo>
                <a:cubicBezTo>
                  <a:pt x="20370" y="19474"/>
                  <a:pt x="20120" y="19183"/>
                  <a:pt x="19354" y="19183"/>
                </a:cubicBezTo>
                <a:cubicBezTo>
                  <a:pt x="17339" y="19183"/>
                  <a:pt x="17369" y="17915"/>
                  <a:pt x="19498" y="14943"/>
                </a:cubicBezTo>
                <a:cubicBezTo>
                  <a:pt x="20600" y="13406"/>
                  <a:pt x="21526" y="11577"/>
                  <a:pt x="21526" y="10843"/>
                </a:cubicBezTo>
                <a:cubicBezTo>
                  <a:pt x="21526" y="8632"/>
                  <a:pt x="17118" y="3042"/>
                  <a:pt x="15781" y="3545"/>
                </a:cubicBezTo>
                <a:cubicBezTo>
                  <a:pt x="15030" y="3828"/>
                  <a:pt x="14162" y="3307"/>
                  <a:pt x="13319" y="2016"/>
                </a:cubicBezTo>
                <a:cubicBezTo>
                  <a:pt x="12144" y="214"/>
                  <a:pt x="11586" y="0"/>
                  <a:pt x="70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433" y="1176194"/>
            <a:ext cx="3263901" cy="3550532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" name="Línea"/>
          <p:cNvSpPr/>
          <p:nvPr/>
        </p:nvSpPr>
        <p:spPr>
          <a:xfrm>
            <a:off x="318910" y="1102908"/>
            <a:ext cx="2686650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ublish to rpubs.com, shinyapps.io,  Posit Connect"/>
          <p:cNvSpPr txBox="1"/>
          <p:nvPr/>
        </p:nvSpPr>
        <p:spPr>
          <a:xfrm>
            <a:off x="9320907" y="1597848"/>
            <a:ext cx="96215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pPr>
            <a:r>
              <a:rPr lang="es-ES" dirty="0"/>
              <a:t>Publicar en</a:t>
            </a:r>
          </a:p>
          <a:p>
            <a:pPr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pPr>
            <a:r>
              <a:rPr u="sng" dirty="0">
                <a:hlinkClick r:id="rId6"/>
              </a:rPr>
              <a:t>rpubs.com</a:t>
            </a:r>
            <a:r>
              <a:rPr dirty="0"/>
              <a:t>,</a:t>
            </a:r>
            <a:br>
              <a:rPr dirty="0"/>
            </a:br>
            <a:r>
              <a:rPr u="sng" dirty="0">
                <a:hlinkClick r:id="rId7"/>
              </a:rPr>
              <a:t>shinyapps.io</a:t>
            </a:r>
            <a:r>
              <a:rPr dirty="0"/>
              <a:t>, </a:t>
            </a:r>
            <a:br>
              <a:rPr dirty="0"/>
            </a:br>
            <a:r>
              <a:rPr dirty="0"/>
              <a:t>Posit Connect</a:t>
            </a:r>
          </a:p>
        </p:txBody>
      </p:sp>
      <p:sp>
        <p:nvSpPr>
          <p:cNvPr id="166" name="reload document"/>
          <p:cNvSpPr txBox="1"/>
          <p:nvPr/>
        </p:nvSpPr>
        <p:spPr>
          <a:xfrm>
            <a:off x="9402678" y="2606829"/>
            <a:ext cx="860659" cy="19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Volver a cargar el documento</a:t>
            </a:r>
            <a:endParaRPr dirty="0"/>
          </a:p>
        </p:txBody>
      </p:sp>
      <p:sp>
        <p:nvSpPr>
          <p:cNvPr id="167" name="find in document"/>
          <p:cNvSpPr txBox="1"/>
          <p:nvPr/>
        </p:nvSpPr>
        <p:spPr>
          <a:xfrm>
            <a:off x="8057639" y="1540593"/>
            <a:ext cx="1286477" cy="9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 dirty="0"/>
              <a:t>buscar en el documento</a:t>
            </a:r>
            <a:endParaRPr dirty="0"/>
          </a:p>
        </p:txBody>
      </p:sp>
      <p:sp>
        <p:nvSpPr>
          <p:cNvPr id="168" name="file path to output document"/>
          <p:cNvSpPr txBox="1"/>
          <p:nvPr/>
        </p:nvSpPr>
        <p:spPr>
          <a:xfrm>
            <a:off x="8843145" y="989661"/>
            <a:ext cx="1976341" cy="19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 dirty="0"/>
              <a:t>ruta de acceso del archivo al documento de salida</a:t>
            </a:r>
            <a:endParaRPr dirty="0"/>
          </a:p>
        </p:txBody>
      </p:sp>
      <p:sp>
        <p:nvSpPr>
          <p:cNvPr id="169" name="Línea"/>
          <p:cNvSpPr/>
          <p:nvPr/>
        </p:nvSpPr>
        <p:spPr>
          <a:xfrm flipH="1">
            <a:off x="9568190" y="1451380"/>
            <a:ext cx="273546" cy="144205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0" name="Línea"/>
          <p:cNvSpPr/>
          <p:nvPr/>
        </p:nvSpPr>
        <p:spPr>
          <a:xfrm flipH="1">
            <a:off x="10219559" y="1451009"/>
            <a:ext cx="1" cy="116061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1" name="Línea"/>
          <p:cNvSpPr/>
          <p:nvPr/>
        </p:nvSpPr>
        <p:spPr>
          <a:xfrm rot="18880607">
            <a:off x="8597593" y="1094899"/>
            <a:ext cx="184478" cy="46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6" extrusionOk="0">
                <a:moveTo>
                  <a:pt x="21600" y="14035"/>
                </a:moveTo>
                <a:cubicBezTo>
                  <a:pt x="18880" y="5062"/>
                  <a:pt x="15448" y="98"/>
                  <a:pt x="11895" y="1"/>
                </a:cubicBezTo>
                <a:cubicBezTo>
                  <a:pt x="7315" y="-124"/>
                  <a:pt x="2957" y="7743"/>
                  <a:pt x="0" y="21476"/>
                </a:cubicBezTo>
              </a:path>
            </a:pathLst>
          </a:custGeom>
          <a:ln>
            <a:solidFill>
              <a:srgbClr val="40A1B6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2" name="What is rmarkdown?"/>
          <p:cNvSpPr txBox="1"/>
          <p:nvPr/>
        </p:nvSpPr>
        <p:spPr>
          <a:xfrm>
            <a:off x="329507" y="1159085"/>
            <a:ext cx="23484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 spc="-50">
                <a:solidFill>
                  <a:srgbClr val="2F6971"/>
                </a:solidFill>
              </a:defRPr>
            </a:pPr>
            <a:r>
              <a:rPr lang="es-ES" sz="2000" dirty="0"/>
              <a:t>¿Qué es </a:t>
            </a:r>
            <a:r>
              <a:rPr lang="es-ES" sz="2000" dirty="0" err="1"/>
              <a:t>rmarkdown</a:t>
            </a:r>
            <a:r>
              <a:rPr lang="es-ES" sz="2000" dirty="0"/>
              <a:t>?</a:t>
            </a:r>
            <a:endParaRPr sz="2000" dirty="0"/>
          </a:p>
        </p:txBody>
      </p:sp>
      <p:sp>
        <p:nvSpPr>
          <p:cNvPr id="173" name="Workflow"/>
          <p:cNvSpPr txBox="1"/>
          <p:nvPr/>
        </p:nvSpPr>
        <p:spPr>
          <a:xfrm>
            <a:off x="318910" y="3710797"/>
            <a:ext cx="2123979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 sz="2400"/>
              <a:t>Flujo de trabajo</a:t>
            </a:r>
            <a:endParaRPr sz="2400" dirty="0"/>
          </a:p>
        </p:txBody>
      </p:sp>
      <p:sp>
        <p:nvSpPr>
          <p:cNvPr id="174" name="Línea"/>
          <p:cNvSpPr/>
          <p:nvPr/>
        </p:nvSpPr>
        <p:spPr>
          <a:xfrm>
            <a:off x="318910" y="3672590"/>
            <a:ext cx="2696210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97" name="Agrupar"/>
          <p:cNvGrpSpPr/>
          <p:nvPr/>
        </p:nvGrpSpPr>
        <p:grpSpPr>
          <a:xfrm>
            <a:off x="370244" y="1595507"/>
            <a:ext cx="477679" cy="1802445"/>
            <a:chOff x="0" y="0"/>
            <a:chExt cx="477678" cy="1802444"/>
          </a:xfrm>
        </p:grpSpPr>
        <p:grpSp>
          <p:nvGrpSpPr>
            <p:cNvPr id="178" name="Agrupar"/>
            <p:cNvGrpSpPr/>
            <p:nvPr/>
          </p:nvGrpSpPr>
          <p:grpSpPr>
            <a:xfrm>
              <a:off x="63734" y="849605"/>
              <a:ext cx="378731" cy="353385"/>
              <a:chOff x="0" y="0"/>
              <a:chExt cx="378730" cy="353383"/>
            </a:xfrm>
          </p:grpSpPr>
          <p:pic>
            <p:nvPicPr>
              <p:cNvPr id="175" name="Screen Shot 2016-02-26 at 1.08.10 PM.png" descr="Screen Shot 2016-02-26 at 1.08.10 PM.png"/>
              <p:cNvPicPr>
                <a:picLocks noChangeAspect="1"/>
              </p:cNvPicPr>
              <p:nvPr/>
            </p:nvPicPr>
            <p:blipFill>
              <a:blip r:embed="rId8"/>
              <a:srcRect l="9521"/>
              <a:stretch>
                <a:fillRect/>
              </a:stretch>
            </p:blipFill>
            <p:spPr>
              <a:xfrm>
                <a:off x="0" y="0"/>
                <a:ext cx="276208" cy="179546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76" name="Screen Shot 2016-02-26 at 1.07.00 PM.png" descr="Screen Shot 2016-02-26 at 1.07.00 PM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94" y="220444"/>
                <a:ext cx="242983" cy="132940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77" name="Screen Shot 2016-02-26 at 1.07.33 PM.png" descr="Screen Shot 2016-02-26 at 1.07.33 PM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534" y="118621"/>
                <a:ext cx="261197" cy="15563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187" name="Agrupar"/>
            <p:cNvGrpSpPr/>
            <p:nvPr/>
          </p:nvGrpSpPr>
          <p:grpSpPr>
            <a:xfrm>
              <a:off x="64719" y="1395721"/>
              <a:ext cx="376763" cy="406724"/>
              <a:chOff x="0" y="0"/>
              <a:chExt cx="376762" cy="406722"/>
            </a:xfrm>
          </p:grpSpPr>
          <p:pic>
            <p:nvPicPr>
              <p:cNvPr id="179" name="pasted-image.png" descr="pasted-image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018" y="0"/>
                <a:ext cx="174229" cy="174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84" name="Agrupar"/>
              <p:cNvGrpSpPr/>
              <p:nvPr/>
            </p:nvGrpSpPr>
            <p:grpSpPr>
              <a:xfrm>
                <a:off x="3281" y="0"/>
                <a:ext cx="180703" cy="174229"/>
                <a:chOff x="0" y="0"/>
                <a:chExt cx="180701" cy="174228"/>
              </a:xfrm>
            </p:grpSpPr>
            <p:pic>
              <p:nvPicPr>
                <p:cNvPr id="180" name="text-x-tex.png" descr="text-x-tex.png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3" y="0"/>
                  <a:ext cx="174229" cy="17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81" name="Rectángulo"/>
                <p:cNvSpPr/>
                <p:nvPr/>
              </p:nvSpPr>
              <p:spPr>
                <a:xfrm>
                  <a:off x="36814" y="57594"/>
                  <a:ext cx="122884" cy="103576"/>
                </a:xfrm>
                <a:prstGeom prst="rect">
                  <a:avLst/>
                </a:prstGeom>
                <a:gradFill flip="none" rotWithShape="1">
                  <a:gsLst>
                    <a:gs pos="9907">
                      <a:srgbClr val="C0C0C0"/>
                    </a:gs>
                    <a:gs pos="9907">
                      <a:srgbClr val="E0E0E0"/>
                    </a:gs>
                    <a:gs pos="43939">
                      <a:srgbClr val="FFFFFF"/>
                    </a:gs>
                  </a:gsLst>
                  <a:path path="shape">
                    <a:fillToRect l="56956" t="-15443" r="43043" b="115443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29104" tIns="29104" rIns="29104" bIns="29104" numCol="1" anchor="ctr">
                  <a:noAutofit/>
                </a:bodyPr>
                <a:lstStyle/>
                <a:p>
                  <a:pPr defTabSz="459787">
                    <a:lnSpc>
                      <a:spcPct val="80000"/>
                    </a:lnSpc>
                    <a:spcBef>
                      <a:spcPts val="0"/>
                    </a:spcBef>
                    <a:defRPr sz="3000" b="0">
                      <a:solidFill>
                        <a:srgbClr val="00000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/>
                </a:p>
              </p:txBody>
            </p:sp>
            <p:pic>
              <p:nvPicPr>
                <p:cNvPr id="182" name="pasted-image.png" descr="pasted-image.png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77841" y="131538"/>
                  <a:ext cx="74216" cy="282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8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14"/>
                <a:srcRect t="6115" r="31672" b="68786"/>
                <a:stretch>
                  <a:fillRect/>
                </a:stretch>
              </p:blipFill>
              <p:spPr>
                <a:xfrm>
                  <a:off x="0" y="19583"/>
                  <a:ext cx="119046" cy="437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85" name="Agrupar" descr="Agrupar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503" y="214408"/>
                <a:ext cx="185260" cy="1852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" name="Agrupar" descr="Agrupar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219457"/>
                <a:ext cx="187266" cy="187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8" name="rmarkdown-cheatsheet-2.0.001.jpeg" descr="rmarkdown-cheatsheet-2.0.001.jpeg"/>
            <p:cNvPicPr>
              <a:picLocks noChangeAspect="1"/>
            </p:cNvPicPr>
            <p:nvPr/>
          </p:nvPicPr>
          <p:blipFill>
            <a:blip r:embed="rId17"/>
            <a:srcRect l="1054" t="2482" r="1054" b="64750"/>
            <a:stretch>
              <a:fillRect/>
            </a:stretch>
          </p:blipFill>
          <p:spPr>
            <a:xfrm>
              <a:off x="0" y="0"/>
              <a:ext cx="477679" cy="271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2" name="Agrupar"/>
            <p:cNvGrpSpPr/>
            <p:nvPr/>
          </p:nvGrpSpPr>
          <p:grpSpPr>
            <a:xfrm>
              <a:off x="62226" y="389670"/>
              <a:ext cx="353385" cy="353384"/>
              <a:chOff x="0" y="0"/>
              <a:chExt cx="353383" cy="353383"/>
            </a:xfrm>
          </p:grpSpPr>
          <p:pic>
            <p:nvPicPr>
              <p:cNvPr id="189" name="RSource.png" descr="RSource.png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0"/>
                <a:ext cx="353384" cy="353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Círculo"/>
              <p:cNvSpPr/>
              <p:nvPr/>
            </p:nvSpPr>
            <p:spPr>
              <a:xfrm>
                <a:off x="89105" y="84847"/>
                <a:ext cx="179432" cy="179432"/>
              </a:xfrm>
              <a:prstGeom prst="ellipse">
                <a:avLst/>
              </a:prstGeom>
              <a:gradFill flip="none" rotWithShape="1">
                <a:gsLst>
                  <a:gs pos="0">
                    <a:srgbClr val="BA86EC"/>
                  </a:gs>
                  <a:gs pos="100000">
                    <a:srgbClr val="531B93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127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31264" tIns="31264" rIns="31264" bIns="31264" numCol="1" anchor="ctr">
                <a:noAutofit/>
              </a:bodyPr>
              <a:lstStyle/>
              <a:p>
                <a:pPr defTabSz="459787">
                  <a:lnSpc>
                    <a:spcPct val="80000"/>
                  </a:lnSpc>
                  <a:spcBef>
                    <a:spcPts val="0"/>
                  </a:spcBef>
                  <a:defRPr sz="2000"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1" name="Rmd"/>
              <p:cNvSpPr txBox="1"/>
              <p:nvPr/>
            </p:nvSpPr>
            <p:spPr>
              <a:xfrm>
                <a:off x="62517" y="88435"/>
                <a:ext cx="228349" cy="1577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0927" tIns="40927" rIns="40927" bIns="40927" numCol="1" anchor="ctr">
                <a:noAutofit/>
              </a:bodyPr>
              <a:lstStyle>
                <a:lvl1pPr algn="ctr" defTabSz="459787">
                  <a:spcBef>
                    <a:spcPts val="0"/>
                  </a:spcBef>
                  <a:defRPr sz="600" b="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Rmd</a:t>
                </a:r>
              </a:p>
            </p:txBody>
          </p:sp>
        </p:grpSp>
        <p:sp>
          <p:nvSpPr>
            <p:cNvPr id="193" name="Flecha"/>
            <p:cNvSpPr/>
            <p:nvPr/>
          </p:nvSpPr>
          <p:spPr>
            <a:xfrm rot="3584138">
              <a:off x="104977" y="307426"/>
              <a:ext cx="93407" cy="41536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4" name="Flecha"/>
            <p:cNvSpPr/>
            <p:nvPr/>
          </p:nvSpPr>
          <p:spPr>
            <a:xfrm rot="5400000">
              <a:off x="198565" y="761633"/>
              <a:ext cx="80707" cy="41535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5" name="Flecha"/>
            <p:cNvSpPr/>
            <p:nvPr/>
          </p:nvSpPr>
          <p:spPr>
            <a:xfrm rot="17957999" flipH="1">
              <a:off x="267352" y="307377"/>
              <a:ext cx="93407" cy="41536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6" name="Flecha"/>
            <p:cNvSpPr/>
            <p:nvPr/>
          </p:nvSpPr>
          <p:spPr>
            <a:xfrm rot="5400000">
              <a:off x="173165" y="1293157"/>
              <a:ext cx="131507" cy="41535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98" name="Write with…"/>
          <p:cNvSpPr txBox="1"/>
          <p:nvPr/>
        </p:nvSpPr>
        <p:spPr>
          <a:xfrm>
            <a:off x="10504885" y="1162883"/>
            <a:ext cx="167353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 dirty="0"/>
              <a:t>Escribe con</a:t>
            </a:r>
          </a:p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dirty="0"/>
              <a:t>Markdown </a:t>
            </a:r>
          </a:p>
        </p:txBody>
      </p:sp>
      <p:sp>
        <p:nvSpPr>
          <p:cNvPr id="199" name="Línea"/>
          <p:cNvSpPr/>
          <p:nvPr/>
        </p:nvSpPr>
        <p:spPr>
          <a:xfrm flipH="1">
            <a:off x="8827283" y="1412116"/>
            <a:ext cx="106403" cy="10640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0" name="modify chunk options"/>
          <p:cNvSpPr txBox="1"/>
          <p:nvPr/>
        </p:nvSpPr>
        <p:spPr>
          <a:xfrm>
            <a:off x="5135152" y="3439249"/>
            <a:ext cx="671058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Modificar las opciones de fragmento</a:t>
            </a:r>
            <a:endParaRPr dirty="0"/>
          </a:p>
        </p:txBody>
      </p:sp>
      <p:sp>
        <p:nvSpPr>
          <p:cNvPr id="201" name="run all previous chunks"/>
          <p:cNvSpPr txBox="1"/>
          <p:nvPr/>
        </p:nvSpPr>
        <p:spPr>
          <a:xfrm>
            <a:off x="5800367" y="3230326"/>
            <a:ext cx="784933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Ejecute todos los fragmentos anteriores</a:t>
            </a:r>
            <a:endParaRPr dirty="0"/>
          </a:p>
        </p:txBody>
      </p:sp>
      <p:sp>
        <p:nvSpPr>
          <p:cNvPr id="202" name="run current chunk"/>
          <p:cNvSpPr txBox="1"/>
          <p:nvPr/>
        </p:nvSpPr>
        <p:spPr>
          <a:xfrm>
            <a:off x="6334326" y="3547797"/>
            <a:ext cx="55869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Ejecutar fragmento actual</a:t>
            </a:r>
            <a:endParaRPr dirty="0"/>
          </a:p>
        </p:txBody>
      </p:sp>
      <p:sp>
        <p:nvSpPr>
          <p:cNvPr id="203" name="Línea"/>
          <p:cNvSpPr/>
          <p:nvPr/>
        </p:nvSpPr>
        <p:spPr>
          <a:xfrm flipV="1">
            <a:off x="6205521" y="3744540"/>
            <a:ext cx="107135" cy="173699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4" name="Línea"/>
          <p:cNvSpPr/>
          <p:nvPr/>
        </p:nvSpPr>
        <p:spPr>
          <a:xfrm flipH="1" flipV="1">
            <a:off x="6049516" y="3584282"/>
            <a:ext cx="2179" cy="30871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5" name="Línea"/>
          <p:cNvSpPr/>
          <p:nvPr/>
        </p:nvSpPr>
        <p:spPr>
          <a:xfrm flipH="1" flipV="1">
            <a:off x="5644420" y="3785439"/>
            <a:ext cx="227383" cy="146979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6" name="insert code chunk"/>
          <p:cNvSpPr txBox="1"/>
          <p:nvPr/>
        </p:nvSpPr>
        <p:spPr>
          <a:xfrm>
            <a:off x="5187585" y="1956777"/>
            <a:ext cx="533191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 dirty="0"/>
              <a:t>Insertar fragmento de código</a:t>
            </a:r>
            <a:endParaRPr dirty="0"/>
          </a:p>
        </p:txBody>
      </p:sp>
      <p:sp>
        <p:nvSpPr>
          <p:cNvPr id="207" name="go to code chunk"/>
          <p:cNvSpPr txBox="1"/>
          <p:nvPr/>
        </p:nvSpPr>
        <p:spPr>
          <a:xfrm>
            <a:off x="5771486" y="1970926"/>
            <a:ext cx="562683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 dirty="0"/>
              <a:t>Ir al fragmento de código</a:t>
            </a:r>
            <a:endParaRPr dirty="0"/>
          </a:p>
        </p:txBody>
      </p:sp>
      <p:sp>
        <p:nvSpPr>
          <p:cNvPr id="208" name="run code chunk(s)"/>
          <p:cNvSpPr txBox="1"/>
          <p:nvPr/>
        </p:nvSpPr>
        <p:spPr>
          <a:xfrm>
            <a:off x="5931042" y="2351934"/>
            <a:ext cx="619532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Ejecutar fragmentos de código</a:t>
            </a:r>
            <a:endParaRPr dirty="0"/>
          </a:p>
        </p:txBody>
      </p:sp>
      <p:sp>
        <p:nvSpPr>
          <p:cNvPr id="209" name="Línea"/>
          <p:cNvSpPr/>
          <p:nvPr/>
        </p:nvSpPr>
        <p:spPr>
          <a:xfrm flipH="1">
            <a:off x="5951294" y="1726490"/>
            <a:ext cx="346393" cy="20813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0" name="Línea"/>
          <p:cNvSpPr/>
          <p:nvPr/>
        </p:nvSpPr>
        <p:spPr>
          <a:xfrm flipH="1">
            <a:off x="5950768" y="1739495"/>
            <a:ext cx="464209" cy="19515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1" name="Línea"/>
          <p:cNvSpPr/>
          <p:nvPr/>
        </p:nvSpPr>
        <p:spPr>
          <a:xfrm>
            <a:off x="4656254" y="1726646"/>
            <a:ext cx="220853" cy="22085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2" name="Línea"/>
          <p:cNvSpPr/>
          <p:nvPr/>
        </p:nvSpPr>
        <p:spPr>
          <a:xfrm flipH="1">
            <a:off x="5568836" y="1720592"/>
            <a:ext cx="517519" cy="219930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show outline"/>
          <p:cNvSpPr txBox="1"/>
          <p:nvPr/>
        </p:nvSpPr>
        <p:spPr>
          <a:xfrm>
            <a:off x="6555805" y="2198911"/>
            <a:ext cx="499758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Mostrar esquema</a:t>
            </a:r>
            <a:endParaRPr dirty="0"/>
          </a:p>
        </p:txBody>
      </p:sp>
      <p:sp>
        <p:nvSpPr>
          <p:cNvPr id="214" name="Línea"/>
          <p:cNvSpPr/>
          <p:nvPr/>
        </p:nvSpPr>
        <p:spPr>
          <a:xfrm>
            <a:off x="6939550" y="1812772"/>
            <a:ext cx="1" cy="318468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5" name="set preview location"/>
          <p:cNvSpPr txBox="1"/>
          <p:nvPr/>
        </p:nvSpPr>
        <p:spPr>
          <a:xfrm>
            <a:off x="4437180" y="1957801"/>
            <a:ext cx="699315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 dirty="0"/>
              <a:t>Establecer la ubicación de la vista previa</a:t>
            </a:r>
            <a:endParaRPr dirty="0"/>
          </a:p>
        </p:txBody>
      </p:sp>
      <p:sp>
        <p:nvSpPr>
          <p:cNvPr id="216" name="Línea"/>
          <p:cNvSpPr/>
          <p:nvPr/>
        </p:nvSpPr>
        <p:spPr>
          <a:xfrm flipH="1">
            <a:off x="6406209" y="1728390"/>
            <a:ext cx="155528" cy="572707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7" name="Rectángulo redondeado"/>
          <p:cNvSpPr/>
          <p:nvPr/>
        </p:nvSpPr>
        <p:spPr>
          <a:xfrm>
            <a:off x="4300281" y="3123835"/>
            <a:ext cx="942475" cy="254001"/>
          </a:xfrm>
          <a:prstGeom prst="roundRect">
            <a:avLst>
              <a:gd name="adj" fmla="val 5000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3. Write Text"/>
          <p:cNvSpPr txBox="1"/>
          <p:nvPr/>
        </p:nvSpPr>
        <p:spPr>
          <a:xfrm>
            <a:off x="4345916" y="3137598"/>
            <a:ext cx="841529" cy="22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 lnSpcReduction="20000"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rPr lang="es-ES"/>
              <a:t>3. Escribe texto</a:t>
            </a:r>
            <a:endParaRPr dirty="0"/>
          </a:p>
        </p:txBody>
      </p:sp>
      <p:sp>
        <p:nvSpPr>
          <p:cNvPr id="219" name="Rectángulo redondeado"/>
          <p:cNvSpPr/>
          <p:nvPr/>
        </p:nvSpPr>
        <p:spPr>
          <a:xfrm>
            <a:off x="4474476" y="3929576"/>
            <a:ext cx="1066300" cy="254001"/>
          </a:xfrm>
          <a:prstGeom prst="roundRect">
            <a:avLst>
              <a:gd name="adj" fmla="val 5000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2. Embed Code"/>
          <p:cNvSpPr txBox="1"/>
          <p:nvPr/>
        </p:nvSpPr>
        <p:spPr>
          <a:xfrm>
            <a:off x="4545512" y="3943339"/>
            <a:ext cx="924229" cy="22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 lnSpcReduction="10000"/>
          </a:bodyPr>
          <a:lstStyle>
            <a:lvl1pPr algn="ctr" defTabSz="531622">
              <a:lnSpc>
                <a:spcPct val="90000"/>
              </a:lnSpc>
              <a:spcBef>
                <a:spcPts val="1000"/>
              </a:spcBef>
              <a:defRPr sz="1001">
                <a:solidFill>
                  <a:srgbClr val="FFFFFF"/>
                </a:solidFill>
              </a:defRPr>
            </a:lvl1pPr>
          </a:lstStyle>
          <a:p>
            <a:r>
              <a:rPr lang="es-ES" dirty="0"/>
              <a:t>2. Código de insertado</a:t>
            </a:r>
            <a:endParaRPr dirty="0"/>
          </a:p>
        </p:txBody>
      </p:sp>
      <p:sp>
        <p:nvSpPr>
          <p:cNvPr id="221" name="Insert `r  &lt;code&gt;` into text sections. Code is evaluated  at render and results appear as text.…"/>
          <p:cNvSpPr txBox="1"/>
          <p:nvPr/>
        </p:nvSpPr>
        <p:spPr>
          <a:xfrm>
            <a:off x="318910" y="9349819"/>
            <a:ext cx="3042603" cy="58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lang="es-ES" dirty="0"/>
              <a:t>Inserte 'r &lt;</a:t>
            </a:r>
            <a:r>
              <a:rPr lang="es-ES" dirty="0" err="1"/>
              <a:t>code</a:t>
            </a:r>
            <a:r>
              <a:rPr lang="es-ES" dirty="0"/>
              <a:t>&gt;' en las secciones de texto. El código se evalúa en la representación y los resultados aparecen como texto.</a:t>
            </a: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"Built with `r </a:t>
            </a:r>
            <a:r>
              <a:rPr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getRversion</a:t>
            </a: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()`" --&gt; "Built with 4.1.0"</a:t>
            </a:r>
          </a:p>
        </p:txBody>
      </p:sp>
      <p:sp>
        <p:nvSpPr>
          <p:cNvPr id="222" name="Línea"/>
          <p:cNvSpPr/>
          <p:nvPr/>
        </p:nvSpPr>
        <p:spPr>
          <a:xfrm>
            <a:off x="318910" y="6453614"/>
            <a:ext cx="6500425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Embed Code with knitr"/>
          <p:cNvSpPr txBox="1"/>
          <p:nvPr/>
        </p:nvSpPr>
        <p:spPr>
          <a:xfrm>
            <a:off x="293510" y="6552001"/>
            <a:ext cx="3440044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 sz="2400"/>
              <a:t>Incrustar código con knitr</a:t>
            </a:r>
            <a:endParaRPr sz="2400" dirty="0"/>
          </a:p>
        </p:txBody>
      </p:sp>
      <p:sp>
        <p:nvSpPr>
          <p:cNvPr id="224" name="INLINE CODE"/>
          <p:cNvSpPr txBox="1"/>
          <p:nvPr/>
        </p:nvSpPr>
        <p:spPr>
          <a:xfrm>
            <a:off x="318910" y="9103444"/>
            <a:ext cx="138659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CÓDIGO EN LÍNEA</a:t>
            </a:r>
            <a:endParaRPr dirty="0"/>
          </a:p>
        </p:txBody>
      </p:sp>
      <p:sp>
        <p:nvSpPr>
          <p:cNvPr id="225" name="SET GLOBAL OPTIONS"/>
          <p:cNvSpPr txBox="1"/>
          <p:nvPr/>
        </p:nvSpPr>
        <p:spPr>
          <a:xfrm>
            <a:off x="318910" y="8139863"/>
            <a:ext cx="279724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ESTABLECER OPCIONES GLOBALES</a:t>
            </a:r>
            <a:endParaRPr dirty="0"/>
          </a:p>
        </p:txBody>
      </p:sp>
      <p:sp>
        <p:nvSpPr>
          <p:cNvPr id="226" name="CODE CHUNKS"/>
          <p:cNvSpPr txBox="1"/>
          <p:nvPr/>
        </p:nvSpPr>
        <p:spPr>
          <a:xfrm>
            <a:off x="318910" y="6874342"/>
            <a:ext cx="201978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FRAGMENTOS DE CÓDIGO</a:t>
            </a:r>
            <a:endParaRPr dirty="0"/>
          </a:p>
        </p:txBody>
      </p:sp>
      <p:sp>
        <p:nvSpPr>
          <p:cNvPr id="227" name=".Rmd files · Develop your code and ideas side-by-side in a single document. Run code as individual chunks or as an entire document.…"/>
          <p:cNvSpPr txBox="1"/>
          <p:nvPr/>
        </p:nvSpPr>
        <p:spPr>
          <a:xfrm>
            <a:off x="968318" y="1603140"/>
            <a:ext cx="2043492" cy="196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lang="es-ES" sz="900" b="1" dirty="0"/>
              <a:t>Archivos </a:t>
            </a:r>
            <a:r>
              <a:rPr sz="900" b="1" dirty="0"/>
              <a:t>.</a:t>
            </a:r>
            <a:r>
              <a:rPr sz="900" b="1" dirty="0" err="1"/>
              <a:t>Rmd</a:t>
            </a:r>
            <a:r>
              <a:rPr sz="900" b="1" dirty="0"/>
              <a:t> ·</a:t>
            </a:r>
            <a:r>
              <a:rPr sz="900" dirty="0"/>
              <a:t> </a:t>
            </a:r>
            <a:r>
              <a:rPr lang="es-ES" sz="900" dirty="0"/>
              <a:t>Desarrolle su código e ideas en paralelo en un solo documento. Ejecute código como fragmentos individuales o como un documento completo.</a:t>
            </a:r>
            <a:endParaRPr sz="900" dirty="0"/>
          </a:p>
          <a:p>
            <a:pPr>
              <a:lnSpc>
                <a:spcPct val="80000"/>
              </a:lnSpc>
              <a:spcBef>
                <a:spcPts val="12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</a:defRPr>
            </a:pPr>
            <a:r>
              <a:rPr sz="900" b="1" dirty="0"/>
              <a:t>D</a:t>
            </a:r>
            <a:r>
              <a:rPr lang="es-ES" sz="900" b="1" dirty="0" err="1"/>
              <a:t>ocumentos</a:t>
            </a:r>
            <a:r>
              <a:rPr sz="900" b="1" dirty="0"/>
              <a:t> D</a:t>
            </a:r>
            <a:r>
              <a:rPr lang="es-ES" sz="900" b="1" dirty="0" err="1"/>
              <a:t>inámicos</a:t>
            </a:r>
            <a:r>
              <a:rPr sz="900" b="1" dirty="0"/>
              <a:t> ·</a:t>
            </a:r>
            <a:r>
              <a:rPr sz="900" dirty="0"/>
              <a:t> </a:t>
            </a:r>
            <a:r>
              <a:rPr lang="es-ES" sz="900" dirty="0"/>
              <a:t>Entreteje gráficos, tablas y resultados con texto narrativo. Renderiza en una variedad de formatos como HTML, PDF, MS Word o MS </a:t>
            </a:r>
            <a:r>
              <a:rPr lang="es-ES" sz="900" dirty="0" err="1"/>
              <a:t>Powerpoint</a:t>
            </a:r>
            <a:r>
              <a:rPr lang="es-ES" sz="900" dirty="0"/>
              <a:t>.</a:t>
            </a:r>
            <a:endParaRPr sz="900" dirty="0"/>
          </a:p>
          <a:p>
            <a:pPr>
              <a:lnSpc>
                <a:spcPct val="80000"/>
              </a:lnSpc>
              <a:spcBef>
                <a:spcPts val="12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 spc="-19">
                <a:solidFill>
                  <a:srgbClr val="000000"/>
                </a:solidFill>
              </a:defRPr>
            </a:pPr>
            <a:r>
              <a:rPr lang="es-ES" sz="900" b="1" dirty="0"/>
              <a:t>Investigación</a:t>
            </a:r>
            <a:r>
              <a:rPr sz="900" b="1" dirty="0"/>
              <a:t> Re</a:t>
            </a:r>
            <a:r>
              <a:rPr lang="es-ES" sz="900" b="1" dirty="0"/>
              <a:t>producible</a:t>
            </a:r>
            <a:r>
              <a:rPr sz="900" b="1" dirty="0"/>
              <a:t> ·</a:t>
            </a:r>
            <a:r>
              <a:rPr sz="900" dirty="0"/>
              <a:t> </a:t>
            </a:r>
            <a:r>
              <a:rPr lang="es-ES" sz="900" dirty="0"/>
              <a:t>Cargue, vincule o adjunte su informe para compartirlo. Cualquiera puede leer o ejecutar su código para reproducir su trabajo.</a:t>
            </a:r>
            <a:endParaRPr sz="900" dirty="0"/>
          </a:p>
        </p:txBody>
      </p:sp>
      <p:sp>
        <p:nvSpPr>
          <p:cNvPr id="228" name="insert citations"/>
          <p:cNvSpPr txBox="1"/>
          <p:nvPr/>
        </p:nvSpPr>
        <p:spPr>
          <a:xfrm>
            <a:off x="5206058" y="5816390"/>
            <a:ext cx="744430" cy="9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Insertar citas</a:t>
            </a:r>
            <a:endParaRPr dirty="0"/>
          </a:p>
        </p:txBody>
      </p:sp>
      <p:sp>
        <p:nvSpPr>
          <p:cNvPr id="229" name="Línea"/>
          <p:cNvSpPr/>
          <p:nvPr/>
        </p:nvSpPr>
        <p:spPr>
          <a:xfrm>
            <a:off x="5285068" y="5680632"/>
            <a:ext cx="1" cy="14493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30" name="pasted-image.tiff" descr="pasted-image.tif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5595" y="5752757"/>
            <a:ext cx="175180" cy="17945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add/edit attributes"/>
          <p:cNvSpPr txBox="1"/>
          <p:nvPr/>
        </p:nvSpPr>
        <p:spPr>
          <a:xfrm>
            <a:off x="5497311" y="5119697"/>
            <a:ext cx="79175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Agregar/editar atributos</a:t>
            </a:r>
            <a:endParaRPr dirty="0"/>
          </a:p>
        </p:txBody>
      </p:sp>
      <p:sp>
        <p:nvSpPr>
          <p:cNvPr id="232" name="Línea"/>
          <p:cNvSpPr/>
          <p:nvPr/>
        </p:nvSpPr>
        <p:spPr>
          <a:xfrm>
            <a:off x="5883729" y="5384110"/>
            <a:ext cx="190322" cy="392930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3" name="VISUAL EDITOR"/>
          <p:cNvSpPr txBox="1"/>
          <p:nvPr/>
        </p:nvSpPr>
        <p:spPr>
          <a:xfrm>
            <a:off x="3069274" y="5134004"/>
            <a:ext cx="118942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rPr dirty="0"/>
              <a:t>EDITOR</a:t>
            </a:r>
            <a:r>
              <a:rPr lang="es-ES" dirty="0"/>
              <a:t> VISUAL</a:t>
            </a:r>
            <a:endParaRPr dirty="0"/>
          </a:p>
        </p:txBody>
      </p:sp>
      <p:sp>
        <p:nvSpPr>
          <p:cNvPr id="234" name="Óvalo"/>
          <p:cNvSpPr/>
          <p:nvPr/>
        </p:nvSpPr>
        <p:spPr>
          <a:xfrm>
            <a:off x="3316500" y="5557395"/>
            <a:ext cx="306550" cy="165101"/>
          </a:xfrm>
          <a:prstGeom prst="ellipse">
            <a:avLst/>
          </a:prstGeom>
          <a:ln w="25400">
            <a:solidFill>
              <a:srgbClr val="157F8E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Insert Citations"/>
          <p:cNvSpPr txBox="1"/>
          <p:nvPr/>
        </p:nvSpPr>
        <p:spPr>
          <a:xfrm>
            <a:off x="7115491" y="5084760"/>
            <a:ext cx="310578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/>
              <a:t>Insertar citas</a:t>
            </a:r>
            <a:endParaRPr dirty="0"/>
          </a:p>
        </p:txBody>
      </p:sp>
      <p:sp>
        <p:nvSpPr>
          <p:cNvPr id="236" name="Insert Tables"/>
          <p:cNvSpPr txBox="1"/>
          <p:nvPr/>
        </p:nvSpPr>
        <p:spPr>
          <a:xfrm>
            <a:off x="7106414" y="8373221"/>
            <a:ext cx="346685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/>
              <a:t>Insertar tablas</a:t>
            </a:r>
            <a:endParaRPr dirty="0"/>
          </a:p>
        </p:txBody>
      </p:sp>
      <p:sp>
        <p:nvSpPr>
          <p:cNvPr id="237" name="Línea"/>
          <p:cNvSpPr/>
          <p:nvPr/>
        </p:nvSpPr>
        <p:spPr>
          <a:xfrm>
            <a:off x="7107512" y="8294737"/>
            <a:ext cx="3130467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2" name="Agrupar"/>
          <p:cNvGrpSpPr/>
          <p:nvPr/>
        </p:nvGrpSpPr>
        <p:grpSpPr>
          <a:xfrm>
            <a:off x="9315277" y="8791239"/>
            <a:ext cx="881046" cy="749301"/>
            <a:chOff x="0" y="388"/>
            <a:chExt cx="881045" cy="749300"/>
          </a:xfrm>
        </p:grpSpPr>
        <p:sp>
          <p:nvSpPr>
            <p:cNvPr id="238" name="Rectángulo redondeado"/>
            <p:cNvSpPr/>
            <p:nvPr/>
          </p:nvSpPr>
          <p:spPr>
            <a:xfrm>
              <a:off x="0" y="388"/>
              <a:ext cx="881046" cy="749301"/>
            </a:xfrm>
            <a:prstGeom prst="roundRect">
              <a:avLst>
                <a:gd name="adj" fmla="val 5208"/>
              </a:avLst>
            </a:prstGeom>
            <a:solidFill>
              <a:srgbClr val="FFFFFF"/>
            </a:solidFill>
            <a:ln w="3175" cap="flat">
              <a:solidFill>
                <a:srgbClr val="40A1B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  <p:grpSp>
          <p:nvGrpSpPr>
            <p:cNvPr id="241" name="Agrupar"/>
            <p:cNvGrpSpPr/>
            <p:nvPr/>
          </p:nvGrpSpPr>
          <p:grpSpPr>
            <a:xfrm>
              <a:off x="134734" y="12699"/>
              <a:ext cx="583544" cy="727248"/>
              <a:chOff x="22767" y="0"/>
              <a:chExt cx="583543" cy="727246"/>
            </a:xfrm>
          </p:grpSpPr>
          <p:pic>
            <p:nvPicPr>
              <p:cNvPr id="239" name="Screen Shot 2016-03-01 at 2.42.20 PM.png" descr="Screen Shot 2016-03-01 at 2.42.20 PM.png"/>
              <p:cNvPicPr>
                <a:picLocks noChangeAspect="1"/>
              </p:cNvPicPr>
              <p:nvPr/>
            </p:nvPicPr>
            <p:blipFill>
              <a:blip r:embed="rId20"/>
              <a:srcRect t="18613" r="3755"/>
              <a:stretch>
                <a:fillRect/>
              </a:stretch>
            </p:blipFill>
            <p:spPr>
              <a:xfrm>
                <a:off x="22767" y="78703"/>
                <a:ext cx="583544" cy="648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Screen Shot 2016-03-01 at 2.42.20 PM.png" descr="Screen Shot 2016-03-01 at 2.42.20 PM.png"/>
              <p:cNvPicPr>
                <a:picLocks noChangeAspect="1"/>
              </p:cNvPicPr>
              <p:nvPr/>
            </p:nvPicPr>
            <p:blipFill>
              <a:blip r:embed="rId20"/>
              <a:srcRect r="3755" b="88585"/>
              <a:stretch>
                <a:fillRect/>
              </a:stretch>
            </p:blipFill>
            <p:spPr>
              <a:xfrm>
                <a:off x="22767" y="0"/>
                <a:ext cx="583544" cy="909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43" name="The syntax on the left renders as the output on the right."/>
          <p:cNvSpPr txBox="1"/>
          <p:nvPr/>
        </p:nvSpPr>
        <p:spPr>
          <a:xfrm>
            <a:off x="10530285" y="1827792"/>
            <a:ext cx="3263901" cy="242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70000"/>
              </a:lnSpc>
              <a:spcBef>
                <a:spcPts val="300"/>
              </a:spcBef>
              <a:defRPr sz="1000" b="0">
                <a:solidFill>
                  <a:srgbClr val="2F6971"/>
                </a:solidFill>
              </a:defRPr>
            </a:lvl1pPr>
          </a:lstStyle>
          <a:p>
            <a:r>
              <a:rPr lang="es-ES"/>
              <a:t>La sintaxis de la izquierda se representa como la salida de la derecha.</a:t>
            </a:r>
            <a:endParaRPr dirty="0"/>
          </a:p>
        </p:txBody>
      </p:sp>
      <p:sp>
        <p:nvSpPr>
          <p:cNvPr id="244" name="Línea"/>
          <p:cNvSpPr/>
          <p:nvPr/>
        </p:nvSpPr>
        <p:spPr>
          <a:xfrm>
            <a:off x="7120212" y="5030837"/>
            <a:ext cx="3121024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245" name="Table 1"/>
          <p:cNvGraphicFramePr/>
          <p:nvPr>
            <p:extLst>
              <p:ext uri="{D42A27DB-BD31-4B8C-83A1-F6EECF244321}">
                <p14:modId xmlns:p14="http://schemas.microsoft.com/office/powerpoint/2010/main" val="2367327165"/>
              </p:ext>
            </p:extLst>
          </p:nvPr>
        </p:nvGraphicFramePr>
        <p:xfrm>
          <a:off x="3406100" y="6872385"/>
          <a:ext cx="3837254" cy="34069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2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575"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b="1" dirty="0">
                          <a:solidFill>
                            <a:srgbClr val="157F8E"/>
                          </a:solidFill>
                          <a:sym typeface="Helvetica"/>
                        </a:rPr>
                        <a:t>OPCIÓN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s-ES" sz="400" b="1" dirty="0">
                          <a:solidFill>
                            <a:srgbClr val="157F8E"/>
                          </a:solidFill>
                          <a:sym typeface="Helvetica"/>
                        </a:rPr>
                        <a:t>PREDETERMINADO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b="1" dirty="0">
                          <a:solidFill>
                            <a:srgbClr val="157F8E"/>
                          </a:solidFill>
                          <a:sym typeface="Helvetica"/>
                        </a:rPr>
                        <a:t>EFECTOS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echo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mostrar código en el documento de salida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error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FALS</a:t>
                      </a:r>
                      <a:r>
                        <a:rPr lang="en-US" sz="800" dirty="0">
                          <a:sym typeface="Helvetica"/>
                        </a:rPr>
                        <a:t>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TRUE (</a:t>
                      </a:r>
                      <a:r>
                        <a:rPr lang="es-ES" sz="800" dirty="0">
                          <a:sym typeface="Helvetica"/>
                        </a:rPr>
                        <a:t>mostrar mensajes de error en el documento</a:t>
                      </a:r>
                      <a:r>
                        <a:rPr sz="800" dirty="0">
                          <a:sym typeface="Helvetica"/>
                        </a:rPr>
                        <a:t>)</a:t>
                      </a:r>
                      <a:endParaRPr lang="en-US" sz="800" dirty="0">
                        <a:sym typeface="Helvetica"/>
                      </a:endParaRPr>
                    </a:p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FALSE (</a:t>
                      </a:r>
                      <a:r>
                        <a:rPr lang="es-ES" sz="800" dirty="0">
                          <a:sym typeface="Helvetica"/>
                        </a:rPr>
                        <a:t>detener renderizado si se produce error</a:t>
                      </a:r>
                      <a:r>
                        <a:rPr sz="800" dirty="0">
                          <a:sym typeface="Helvetica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eval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ejecutar código en fragmento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include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 err="1">
                          <a:sym typeface="Helvetica"/>
                        </a:rPr>
                        <a:t>include</a:t>
                      </a:r>
                      <a:r>
                        <a:rPr lang="es-ES" sz="800" dirty="0">
                          <a:sym typeface="Helvetica"/>
                        </a:rPr>
                        <a:t> </a:t>
                      </a:r>
                      <a:r>
                        <a:rPr lang="es-ES" sz="800" dirty="0" err="1">
                          <a:sym typeface="Helvetica"/>
                        </a:rPr>
                        <a:t>chunk</a:t>
                      </a:r>
                      <a:r>
                        <a:rPr lang="es-ES" sz="800" dirty="0">
                          <a:sym typeface="Helvetica"/>
                        </a:rPr>
                        <a:t> en </a:t>
                      </a:r>
                      <a:r>
                        <a:rPr lang="es-ES" sz="800" dirty="0" err="1">
                          <a:sym typeface="Helvetica"/>
                        </a:rPr>
                        <a:t>doc</a:t>
                      </a:r>
                      <a:r>
                        <a:rPr lang="es-ES" sz="800" dirty="0">
                          <a:sym typeface="Helvetica"/>
                        </a:rPr>
                        <a:t> después de ejecutar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message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mostrar mensajes de código en el documento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warning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mostrar advertencias de código en el documento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results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"markup"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</a:t>
                      </a:r>
                      <a:r>
                        <a:rPr sz="800" dirty="0" err="1">
                          <a:sym typeface="Helvetica"/>
                        </a:rPr>
                        <a:t>asis</a:t>
                      </a:r>
                      <a:r>
                        <a:rPr sz="800" dirty="0">
                          <a:sym typeface="Helvetica"/>
                        </a:rPr>
                        <a:t>" (</a:t>
                      </a:r>
                      <a:r>
                        <a:rPr lang="es-ES" sz="800" dirty="0">
                          <a:sym typeface="Helvetica"/>
                        </a:rPr>
                        <a:t>resultados de la transferencia</a:t>
                      </a:r>
                      <a:r>
                        <a:rPr sz="800" dirty="0">
                          <a:sym typeface="Helvetica"/>
                        </a:rPr>
                        <a:t>)</a:t>
                      </a:r>
                      <a:endParaRPr lang="en-US" sz="800" dirty="0">
                        <a:sym typeface="Helvetica"/>
                      </a:endParaRPr>
                    </a:p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"hide" (</a:t>
                      </a:r>
                      <a:r>
                        <a:rPr lang="es-ES" sz="800" dirty="0">
                          <a:sym typeface="Helvetica"/>
                        </a:rPr>
                        <a:t>no mostrar resultados</a:t>
                      </a:r>
                      <a:r>
                        <a:rPr sz="800" dirty="0">
                          <a:sym typeface="Helvetica"/>
                        </a:rPr>
                        <a:t>)</a:t>
                      </a:r>
                      <a:endParaRPr lang="en-US" sz="800" dirty="0">
                        <a:sym typeface="Helvetica"/>
                      </a:endParaRPr>
                    </a:p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"hold" (</a:t>
                      </a:r>
                      <a:r>
                        <a:rPr lang="es-ES" sz="800" dirty="0">
                          <a:sym typeface="Helvetica"/>
                        </a:rPr>
                        <a:t>coloca los resultados debajo del código</a:t>
                      </a:r>
                      <a:r>
                        <a:rPr sz="800" dirty="0">
                          <a:sym typeface="Helvetica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fig.align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"default"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"left", "right", o "center"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fig.alt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texto alternativo para una figura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fig.cap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leyenda de la figura como una cadena de texto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fig.path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"figure/"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prefijo para generar rutas de archivo de figura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fig.width &amp; fig.height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dimensiones de la gráfica en pulgadas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575">
                <a:tc gridSpan="2"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 dirty="0" err="1">
                          <a:sym typeface="Helvetica"/>
                        </a:rPr>
                        <a:t>out.width</a:t>
                      </a:r>
                      <a:endParaRPr sz="800" b="1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 err="1">
                          <a:sym typeface="Helvetica"/>
                        </a:rPr>
                        <a:t>Reescala</a:t>
                      </a:r>
                      <a:r>
                        <a:rPr lang="es-ES" sz="800" dirty="0">
                          <a:sym typeface="Helvetica"/>
                        </a:rPr>
                        <a:t> el ancho de salida, p. ej.</a:t>
                      </a:r>
                      <a:r>
                        <a:rPr sz="800" dirty="0">
                          <a:sym typeface="Helvetica"/>
                        </a:rPr>
                        <a:t> "75%", "300px"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collapse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FALS</a:t>
                      </a:r>
                      <a:r>
                        <a:rPr lang="en-US" sz="800" dirty="0">
                          <a:sym typeface="Helvetica"/>
                        </a:rPr>
                        <a:t>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700" dirty="0">
                          <a:sym typeface="Helvetica"/>
                        </a:rPr>
                        <a:t>Contraer todas las fuentes y salidas en un solo bloque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comment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"##"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prefijo para cada línea de resultados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child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ym typeface="Helvetica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lang="es-ES" sz="800" dirty="0">
                          <a:sym typeface="Helvetica"/>
                        </a:rPr>
                        <a:t>archivo(s) para tejer y luego incluir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b="1">
                          <a:sym typeface="Helvetica"/>
                        </a:rPr>
                        <a:t>purl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lang="en-US" sz="800" dirty="0">
                          <a:sym typeface="Helvetica"/>
                        </a:rPr>
                        <a:t>TRUE</a:t>
                      </a:r>
                      <a:endParaRPr sz="8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defRPr sz="900" b="1">
                          <a:sym typeface="Helvetica"/>
                        </a:defRPr>
                      </a:pPr>
                      <a:r>
                        <a:rPr lang="es-ES" sz="800" b="0" dirty="0"/>
                        <a:t>incluir o excluir un fragmento de código al extraer</a:t>
                      </a:r>
                    </a:p>
                    <a:p>
                      <a:pPr algn="l">
                        <a:lnSpc>
                          <a:spcPct val="80000"/>
                        </a:lnSpc>
                        <a:defRPr sz="900" b="1">
                          <a:sym typeface="Helvetica"/>
                        </a:defRPr>
                      </a:pPr>
                      <a:r>
                        <a:rPr lang="es-ES" sz="800" b="0" dirty="0"/>
                        <a:t>código fuente con</a:t>
                      </a:r>
                      <a:r>
                        <a:rPr sz="800" b="0" dirty="0"/>
                        <a:t> </a:t>
                      </a:r>
                      <a:r>
                        <a:rPr sz="800" b="0" dirty="0" err="1"/>
                        <a:t>knitr</a:t>
                      </a:r>
                      <a:r>
                        <a:rPr sz="800" b="0" dirty="0"/>
                        <a:t>::purl()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575">
                <a:tc gridSpan="3"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900">
                          <a:sym typeface="Helvetica"/>
                        </a:defRPr>
                      </a:pPr>
                      <a:r>
                        <a:rPr lang="es-ES" sz="700" dirty="0"/>
                        <a:t>Para ver más opciones y valores predeterminados, ejecute</a:t>
                      </a:r>
                      <a:r>
                        <a:rPr sz="700" dirty="0"/>
                        <a:t> </a:t>
                      </a:r>
                      <a:r>
                        <a:rPr sz="700" b="1" dirty="0"/>
                        <a:t>str(</a:t>
                      </a:r>
                      <a:r>
                        <a:rPr sz="700" b="1" dirty="0" err="1"/>
                        <a:t>knitr</a:t>
                      </a:r>
                      <a:r>
                        <a:rPr sz="700" b="1" dirty="0"/>
                        <a:t>::</a:t>
                      </a:r>
                      <a:r>
                        <a:rPr sz="700" b="1" dirty="0" err="1"/>
                        <a:t>opts_chunk$get</a:t>
                      </a:r>
                      <a:r>
                        <a:rPr sz="700" b="1" dirty="0"/>
                        <a:t>())</a:t>
                      </a:r>
                      <a:endParaRPr sz="800" b="1" dirty="0"/>
                    </a:p>
                  </a:txBody>
                  <a:tcPr marL="0" marR="0" marT="0" marB="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249" name="Agrupar"/>
          <p:cNvGrpSpPr/>
          <p:nvPr/>
        </p:nvGrpSpPr>
        <p:grpSpPr>
          <a:xfrm>
            <a:off x="6337219" y="1343978"/>
            <a:ext cx="693146" cy="299223"/>
            <a:chOff x="0" y="0"/>
            <a:chExt cx="693145" cy="299221"/>
          </a:xfrm>
        </p:grpSpPr>
        <p:sp>
          <p:nvSpPr>
            <p:cNvPr id="246" name="Rectángulo redondeado"/>
            <p:cNvSpPr/>
            <p:nvPr/>
          </p:nvSpPr>
          <p:spPr>
            <a:xfrm>
              <a:off x="17864" y="0"/>
              <a:ext cx="657418" cy="254000"/>
            </a:xfrm>
            <a:prstGeom prst="roundRect">
              <a:avLst>
                <a:gd name="adj" fmla="val 50000"/>
              </a:avLst>
            </a:pr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7" name="6. Share"/>
            <p:cNvSpPr txBox="1"/>
            <p:nvPr/>
          </p:nvSpPr>
          <p:spPr>
            <a:xfrm>
              <a:off x="0" y="13762"/>
              <a:ext cx="693146" cy="22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rPr lang="es-ES" sz="800"/>
                <a:t>6. Compartir</a:t>
              </a:r>
              <a:endParaRPr sz="800" dirty="0"/>
            </a:p>
          </p:txBody>
        </p:sp>
        <p:sp>
          <p:nvSpPr>
            <p:cNvPr id="248" name="Triángulo"/>
            <p:cNvSpPr/>
            <p:nvPr/>
          </p:nvSpPr>
          <p:spPr>
            <a:xfrm rot="10798420" flipH="1">
              <a:off x="494575" y="241466"/>
              <a:ext cx="85219" cy="5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50" name="Plain text.…"/>
          <p:cNvSpPr txBox="1"/>
          <p:nvPr/>
        </p:nvSpPr>
        <p:spPr>
          <a:xfrm>
            <a:off x="10520610" y="2167347"/>
            <a:ext cx="1508300" cy="820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lang="es-ES" sz="700" dirty="0"/>
              <a:t>Texto sin formato.</a:t>
            </a:r>
            <a:endParaRPr sz="700" dirty="0"/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lang="es-ES" sz="700" dirty="0"/>
              <a:t>Termine una línea con dos espacios para comenzar un nuevo párrafo.</a:t>
            </a:r>
            <a:endParaRPr sz="700" dirty="0"/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lang="es-ES" sz="700" dirty="0"/>
              <a:t>También termina con una barra invertida\ para hacer una nueva línea.</a:t>
            </a:r>
            <a:endParaRPr sz="700" dirty="0"/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lang="es-ES" sz="700" dirty="0"/>
              <a:t>*cursivas* y **negritas**</a:t>
            </a:r>
            <a:endParaRPr sz="700" dirty="0"/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lang="es-ES" sz="700" dirty="0"/>
              <a:t>superíndice</a:t>
            </a:r>
            <a:r>
              <a:rPr sz="700" dirty="0"/>
              <a:t>^2^/</a:t>
            </a:r>
            <a:r>
              <a:rPr lang="es-ES" sz="700" dirty="0"/>
              <a:t>subíndice</a:t>
            </a:r>
            <a:r>
              <a:rPr sz="700" dirty="0"/>
              <a:t>~2~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~~</a:t>
            </a:r>
            <a:r>
              <a:rPr lang="es-ES" sz="700" dirty="0"/>
              <a:t>tachado</a:t>
            </a:r>
            <a:r>
              <a:rPr sz="700" dirty="0"/>
              <a:t>~~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lang="en-US" sz="700" dirty="0" err="1"/>
              <a:t>escapado</a:t>
            </a:r>
            <a:r>
              <a:rPr sz="700" dirty="0"/>
              <a:t>: \* \_ \\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endash: </a:t>
            </a:r>
            <a:r>
              <a:rPr sz="700" b="1" dirty="0"/>
              <a:t>--</a:t>
            </a:r>
            <a:r>
              <a:rPr sz="700" dirty="0"/>
              <a:t>, </a:t>
            </a:r>
            <a:r>
              <a:rPr sz="700" dirty="0" err="1"/>
              <a:t>emdash</a:t>
            </a:r>
            <a:r>
              <a:rPr sz="700" dirty="0"/>
              <a:t>: </a:t>
            </a:r>
            <a:r>
              <a:rPr sz="700" b="1" dirty="0"/>
              <a:t>---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# </a:t>
            </a:r>
            <a:r>
              <a:rPr lang="es-ES" sz="700" dirty="0"/>
              <a:t>Encabezado</a:t>
            </a:r>
            <a:r>
              <a:rPr sz="700" dirty="0"/>
              <a:t> 1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## </a:t>
            </a:r>
            <a:r>
              <a:rPr lang="es-ES" sz="700" dirty="0"/>
              <a:t>Encabezado</a:t>
            </a:r>
            <a:r>
              <a:rPr sz="700" dirty="0"/>
              <a:t> 2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...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###### </a:t>
            </a:r>
            <a:r>
              <a:rPr lang="es-ES" sz="700" dirty="0"/>
              <a:t>Encabezado</a:t>
            </a:r>
            <a:r>
              <a:rPr sz="700" dirty="0"/>
              <a:t> 6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- </a:t>
            </a:r>
            <a:r>
              <a:rPr lang="es-ES" sz="700" dirty="0"/>
              <a:t>lista desordenada</a:t>
            </a:r>
            <a:br>
              <a:rPr sz="700" dirty="0"/>
            </a:br>
            <a:r>
              <a:rPr sz="700" dirty="0"/>
              <a:t>- </a:t>
            </a:r>
            <a:r>
              <a:rPr lang="es-ES" sz="700" dirty="0"/>
              <a:t>artículo</a:t>
            </a:r>
            <a:r>
              <a:rPr sz="700" dirty="0"/>
              <a:t> 2</a:t>
            </a:r>
            <a:br>
              <a:rPr sz="700" dirty="0"/>
            </a:br>
            <a:r>
              <a:rPr sz="700" dirty="0"/>
              <a:t>   - </a:t>
            </a:r>
            <a:r>
              <a:rPr lang="es-ES" sz="700" dirty="0"/>
              <a:t>artículo</a:t>
            </a:r>
            <a:r>
              <a:rPr sz="700" dirty="0"/>
              <a:t> 2a (</a:t>
            </a:r>
            <a:r>
              <a:rPr lang="es-ES" sz="700" dirty="0"/>
              <a:t>sangrar</a:t>
            </a:r>
            <a:r>
              <a:rPr sz="700" dirty="0"/>
              <a:t> 1 tab)</a:t>
            </a:r>
            <a:br>
              <a:rPr sz="700" dirty="0"/>
            </a:br>
            <a:r>
              <a:rPr sz="700" dirty="0"/>
              <a:t>   - </a:t>
            </a:r>
            <a:r>
              <a:rPr lang="es-ES" sz="700" dirty="0"/>
              <a:t>artículo</a:t>
            </a:r>
            <a:r>
              <a:rPr sz="700" dirty="0"/>
              <a:t> 2b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1. </a:t>
            </a:r>
            <a:r>
              <a:rPr lang="es-ES" sz="700" dirty="0"/>
              <a:t>lista ordenada</a:t>
            </a:r>
            <a:br>
              <a:rPr sz="700" dirty="0"/>
            </a:br>
            <a:r>
              <a:rPr sz="700" dirty="0"/>
              <a:t>2. </a:t>
            </a:r>
            <a:r>
              <a:rPr lang="es-ES" sz="700" dirty="0"/>
              <a:t>artículo</a:t>
            </a:r>
            <a:r>
              <a:rPr sz="700" dirty="0"/>
              <a:t> 2</a:t>
            </a:r>
            <a:br>
              <a:rPr sz="700" dirty="0"/>
            </a:br>
            <a:r>
              <a:rPr sz="700" dirty="0"/>
              <a:t>   - </a:t>
            </a:r>
            <a:r>
              <a:rPr lang="es-ES" sz="700" dirty="0"/>
              <a:t>artículo</a:t>
            </a:r>
            <a:r>
              <a:rPr sz="700" dirty="0"/>
              <a:t> 2a (</a:t>
            </a:r>
            <a:r>
              <a:rPr lang="es-ES" sz="700" dirty="0"/>
              <a:t>sangrar</a:t>
            </a:r>
            <a:r>
              <a:rPr sz="700" dirty="0"/>
              <a:t> 1 tab)</a:t>
            </a:r>
            <a:br>
              <a:rPr sz="700" dirty="0"/>
            </a:br>
            <a:r>
              <a:rPr sz="700" dirty="0"/>
              <a:t>   - </a:t>
            </a:r>
            <a:r>
              <a:rPr lang="es-ES" sz="700" dirty="0"/>
              <a:t>artículo</a:t>
            </a:r>
            <a:r>
              <a:rPr sz="700" dirty="0"/>
              <a:t> 2b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&lt;</a:t>
            </a:r>
            <a:r>
              <a:rPr lang="es-ES" sz="700" dirty="0"/>
              <a:t>enlace URL</a:t>
            </a:r>
            <a:r>
              <a:rPr sz="700" dirty="0"/>
              <a:t>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[</a:t>
            </a:r>
            <a:r>
              <a:rPr lang="es-ES" sz="700" dirty="0"/>
              <a:t>Este es un enlace</a:t>
            </a:r>
            <a:r>
              <a:rPr sz="700" dirty="0"/>
              <a:t>.](</a:t>
            </a:r>
            <a:r>
              <a:rPr lang="es-ES" sz="700" dirty="0"/>
              <a:t>enlace URL</a:t>
            </a:r>
            <a:r>
              <a:rPr sz="700" dirty="0"/>
              <a:t>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[</a:t>
            </a:r>
            <a:r>
              <a:rPr lang="es-ES" sz="700" dirty="0"/>
              <a:t>Este es otro enlace</a:t>
            </a:r>
            <a:r>
              <a:rPr sz="700" dirty="0"/>
              <a:t>][id].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   At the end of the document:</a:t>
            </a:r>
            <a:br>
              <a:rPr sz="700" dirty="0"/>
            </a:br>
            <a:r>
              <a:rPr sz="700" dirty="0"/>
              <a:t>      [id]: link </a:t>
            </a:r>
            <a:r>
              <a:rPr sz="700" dirty="0" err="1"/>
              <a:t>url</a:t>
            </a:r>
            <a:endParaRPr sz="700" dirty="0"/>
          </a:p>
          <a:p>
            <a:pPr>
              <a:lnSpc>
                <a:spcPct val="80000"/>
              </a:lnSpc>
              <a:spcBef>
                <a:spcPts val="4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![Caption](image.png)</a:t>
            </a:r>
            <a:br>
              <a:rPr sz="700" dirty="0"/>
            </a:br>
            <a:r>
              <a:rPr sz="700" dirty="0"/>
              <a:t>or ![Caption][id2]</a:t>
            </a:r>
          </a:p>
          <a:p>
            <a:pPr>
              <a:lnSpc>
                <a:spcPct val="80000"/>
              </a:lnSpc>
              <a:spcBef>
                <a:spcPts val="7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   At the end of the document:</a:t>
            </a:r>
            <a:br>
              <a:rPr sz="700" dirty="0"/>
            </a:br>
            <a:r>
              <a:rPr sz="700" dirty="0"/>
              <a:t>      [id2]: image.png 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`verbatim code`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```</a:t>
            </a:r>
            <a:br>
              <a:rPr sz="700" dirty="0"/>
            </a:br>
            <a:r>
              <a:rPr sz="700" dirty="0"/>
              <a:t>multiple lines</a:t>
            </a:r>
            <a:br>
              <a:rPr sz="700" dirty="0"/>
            </a:br>
            <a:r>
              <a:rPr sz="700" dirty="0"/>
              <a:t>of verbatim code</a:t>
            </a:r>
            <a:br>
              <a:rPr sz="700" dirty="0"/>
            </a:br>
            <a:r>
              <a:rPr sz="700" dirty="0"/>
              <a:t>```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&gt; block quotes</a:t>
            </a:r>
          </a:p>
          <a:p>
            <a:pPr>
              <a:lnSpc>
                <a:spcPct val="80000"/>
              </a:lnSpc>
              <a:spcBef>
                <a:spcPts val="18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equation: $e^{</a:t>
            </a:r>
            <a:r>
              <a:rPr sz="700" dirty="0" err="1"/>
              <a:t>i</a:t>
            </a:r>
            <a:r>
              <a:rPr sz="700" dirty="0"/>
              <a:t> \pi} + 1 = 0$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equation block: </a:t>
            </a:r>
            <a:br>
              <a:rPr sz="700" dirty="0"/>
            </a:br>
            <a:r>
              <a:rPr sz="700" dirty="0"/>
              <a:t>$$E = mc^{2}$$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horizontal rule:</a:t>
            </a:r>
            <a:br>
              <a:rPr sz="700" dirty="0"/>
            </a:br>
            <a:r>
              <a:rPr sz="700" b="1" dirty="0"/>
              <a:t>---</a:t>
            </a:r>
          </a:p>
          <a:p>
            <a:pPr>
              <a:spcBef>
                <a:spcPts val="500"/>
              </a:spcBef>
              <a:defRPr sz="900" b="0">
                <a:solidFill>
                  <a:srgbClr val="000000"/>
                </a:solidFill>
              </a:defRPr>
            </a:pPr>
            <a:r>
              <a:rPr sz="600" dirty="0"/>
              <a:t>| Right | Left | Default | Center |</a:t>
            </a:r>
            <a:endParaRPr lang="en-US" sz="600" dirty="0"/>
          </a:p>
          <a:p>
            <a:pPr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sz="600" dirty="0"/>
              <a:t>|-------:|:------|-----------|:---------:| </a:t>
            </a:r>
            <a:br>
              <a:rPr sz="600" dirty="0"/>
            </a:br>
            <a:r>
              <a:rPr sz="600" dirty="0"/>
              <a:t>| 12 | 12 | 12 | 12 | </a:t>
            </a:r>
            <a:br>
              <a:rPr sz="600" dirty="0"/>
            </a:br>
            <a:r>
              <a:rPr sz="600" dirty="0"/>
              <a:t>| 123 | 123 | 123 | 123 | </a:t>
            </a:r>
            <a:br>
              <a:rPr sz="600" dirty="0"/>
            </a:br>
            <a:r>
              <a:rPr sz="600" dirty="0"/>
              <a:t>| 1 | 1 | 1 | 1 |</a:t>
            </a:r>
            <a:br>
              <a:rPr sz="600" dirty="0"/>
            </a:br>
            <a:endParaRPr sz="700" dirty="0"/>
          </a:p>
          <a:p>
            <a:pPr>
              <a:lnSpc>
                <a:spcPct val="80000"/>
              </a:lnSpc>
              <a:spcBef>
                <a:spcPts val="1800"/>
              </a:spcBef>
              <a:defRPr sz="900" b="0">
                <a:solidFill>
                  <a:srgbClr val="000000"/>
                </a:solidFill>
              </a:defRPr>
            </a:pPr>
            <a:r>
              <a:rPr sz="700" dirty="0"/>
              <a:t>    </a:t>
            </a:r>
            <a:r>
              <a:rPr sz="700" b="1" dirty="0"/>
              <a:t>HTML </a:t>
            </a:r>
            <a:r>
              <a:rPr sz="700" b="1" dirty="0" err="1"/>
              <a:t>Tabsets</a:t>
            </a:r>
            <a:br>
              <a:rPr sz="700" dirty="0"/>
            </a:br>
            <a:r>
              <a:rPr sz="600" dirty="0"/>
              <a:t>   </a:t>
            </a:r>
            <a:r>
              <a:rPr sz="400" dirty="0"/>
              <a:t> </a:t>
            </a:r>
            <a:r>
              <a:rPr sz="600" dirty="0"/>
              <a:t>## Results {.</a:t>
            </a:r>
            <a:r>
              <a:rPr sz="600" dirty="0" err="1"/>
              <a:t>tabset</a:t>
            </a:r>
            <a:r>
              <a:rPr sz="600" dirty="0"/>
              <a:t>}</a:t>
            </a:r>
            <a:br>
              <a:rPr sz="600" dirty="0"/>
            </a:br>
            <a:r>
              <a:rPr sz="600" dirty="0"/>
              <a:t>    ### Plots</a:t>
            </a:r>
            <a:br>
              <a:rPr sz="600" dirty="0"/>
            </a:br>
            <a:r>
              <a:rPr sz="600" dirty="0"/>
              <a:t>    text</a:t>
            </a:r>
            <a:br>
              <a:rPr sz="600" dirty="0"/>
            </a:br>
            <a:br>
              <a:rPr sz="600" dirty="0"/>
            </a:br>
            <a:r>
              <a:rPr sz="600" dirty="0"/>
              <a:t>    ### Tables</a:t>
            </a:r>
            <a:br>
              <a:rPr sz="600" dirty="0"/>
            </a:br>
            <a:r>
              <a:rPr sz="600" dirty="0"/>
              <a:t>    more text</a:t>
            </a:r>
          </a:p>
        </p:txBody>
      </p:sp>
      <p:pic>
        <p:nvPicPr>
          <p:cNvPr id="251" name="pasted-image.tiff" descr="pasted-image.tif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06300" y="203200"/>
            <a:ext cx="1384300" cy="15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Open a new .Rmd file in the RStudio IDE by going to File &gt; New File &gt; R Markdown.…"/>
          <p:cNvSpPr txBox="1"/>
          <p:nvPr/>
        </p:nvSpPr>
        <p:spPr>
          <a:xfrm>
            <a:off x="312660" y="4131251"/>
            <a:ext cx="2699150" cy="233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lang="es-ES" sz="900" dirty="0"/>
              <a:t>Abra un nuevo archivo .</a:t>
            </a:r>
            <a:r>
              <a:rPr lang="es-ES" sz="900" dirty="0" err="1"/>
              <a:t>Rmd</a:t>
            </a:r>
            <a:r>
              <a:rPr lang="es-ES" sz="900" dirty="0"/>
              <a:t> en el IDE de RStudio yendo a</a:t>
            </a:r>
            <a:r>
              <a:rPr sz="900" dirty="0"/>
              <a:t> </a:t>
            </a:r>
            <a:r>
              <a:rPr sz="900" i="1" dirty="0"/>
              <a:t>File &gt; New File &gt; R Markdown</a:t>
            </a:r>
            <a:r>
              <a:rPr sz="900" dirty="0"/>
              <a:t>.</a:t>
            </a:r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lang="es-ES" sz="900" dirty="0"/>
              <a:t>Incrustar código en fragmentos. Ejecute código por línea, por fragmento o todo a la vez.</a:t>
            </a:r>
            <a:endParaRPr sz="900" dirty="0"/>
          </a:p>
          <a:p>
            <a:pPr marL="176388" indent="-176388">
              <a:lnSpc>
                <a:spcPct val="80000"/>
              </a:lnSpc>
              <a:spcBef>
                <a:spcPts val="12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lang="es-ES" sz="900" dirty="0"/>
              <a:t>Escribe texto y añade tablas, figuras, imágenes y citas. Formatee con la sintaxis de </a:t>
            </a:r>
            <a:r>
              <a:rPr lang="es-ES" sz="900" dirty="0" err="1"/>
              <a:t>Markdown</a:t>
            </a:r>
            <a:r>
              <a:rPr lang="es-ES" sz="900" dirty="0"/>
              <a:t> o el editor visual de </a:t>
            </a:r>
            <a:r>
              <a:rPr lang="es-ES" sz="900" dirty="0" err="1"/>
              <a:t>Markdown</a:t>
            </a:r>
            <a:r>
              <a:rPr lang="es-ES" sz="900" dirty="0"/>
              <a:t> de RStudio.</a:t>
            </a:r>
            <a:endParaRPr sz="900" dirty="0"/>
          </a:p>
          <a:p>
            <a:pPr marL="176388" indent="-176388">
              <a:lnSpc>
                <a:spcPct val="80000"/>
              </a:lnSpc>
              <a:spcBef>
                <a:spcPts val="6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lang="es-ES" sz="900" dirty="0"/>
              <a:t>Establezca los formatos y las opciones de salida en el encabezado YAML. Personaliza temas o añade parámetros para ejecutar o añade interactividad con </a:t>
            </a:r>
            <a:r>
              <a:rPr lang="es-ES" sz="900" dirty="0" err="1"/>
              <a:t>Shiny</a:t>
            </a:r>
            <a:r>
              <a:rPr lang="es-ES" sz="900" dirty="0"/>
              <a:t>.</a:t>
            </a:r>
            <a:endParaRPr sz="900" dirty="0"/>
          </a:p>
          <a:p>
            <a:pPr marL="176388" indent="-176388">
              <a:lnSpc>
                <a:spcPct val="80000"/>
              </a:lnSpc>
              <a:spcBef>
                <a:spcPts val="6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lang="es-ES" sz="900" dirty="0"/>
              <a:t>Guarde y procese todo el documento. Teje periódicamente para obtener una vista previa de tu trabajo mientras escribes.</a:t>
            </a:r>
            <a:endParaRPr sz="900" dirty="0"/>
          </a:p>
          <a:p>
            <a:pPr marL="176388" indent="-176388">
              <a:lnSpc>
                <a:spcPct val="80000"/>
              </a:lnSpc>
              <a:spcBef>
                <a:spcPts val="600"/>
              </a:spcBef>
              <a:buSzPct val="100000"/>
              <a:buAutoNum type="arabicPeriod"/>
              <a:defRPr sz="1000" b="0">
                <a:solidFill>
                  <a:srgbClr val="000000"/>
                </a:solidFill>
              </a:defRPr>
            </a:pPr>
            <a:r>
              <a:rPr lang="es-ES" sz="900" dirty="0"/>
              <a:t>¡Comparte tu trabajo!</a:t>
            </a:r>
            <a:endParaRPr sz="900" b="1" dirty="0"/>
          </a:p>
        </p:txBody>
      </p:sp>
      <p:grpSp>
        <p:nvGrpSpPr>
          <p:cNvPr id="257" name="Agrupar"/>
          <p:cNvGrpSpPr/>
          <p:nvPr/>
        </p:nvGrpSpPr>
        <p:grpSpPr>
          <a:xfrm>
            <a:off x="3796593" y="1307193"/>
            <a:ext cx="1654197" cy="372794"/>
            <a:chOff x="-204777" y="0"/>
            <a:chExt cx="1654196" cy="372792"/>
          </a:xfrm>
        </p:grpSpPr>
        <p:sp>
          <p:nvSpPr>
            <p:cNvPr id="253" name="Rectángulo redondeado"/>
            <p:cNvSpPr/>
            <p:nvPr/>
          </p:nvSpPr>
          <p:spPr>
            <a:xfrm>
              <a:off x="121517" y="0"/>
              <a:ext cx="1327902" cy="254000"/>
            </a:xfrm>
            <a:prstGeom prst="roundRect">
              <a:avLst>
                <a:gd name="adj" fmla="val 50000"/>
              </a:avLst>
            </a:pr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4" name="5. Save and Render"/>
            <p:cNvSpPr txBox="1"/>
            <p:nvPr/>
          </p:nvSpPr>
          <p:spPr>
            <a:xfrm>
              <a:off x="167153" y="13762"/>
              <a:ext cx="1208934" cy="22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 fontScale="92500" lnSpcReduction="10000"/>
            </a:bodyPr>
            <a:lstStyle>
              <a:lvl1pPr algn="ctr" defTabSz="543305">
                <a:lnSpc>
                  <a:spcPct val="90000"/>
                </a:lnSpc>
                <a:spcBef>
                  <a:spcPts val="1100"/>
                </a:spcBef>
                <a:defRPr sz="1023">
                  <a:solidFill>
                    <a:srgbClr val="FFFFFF"/>
                  </a:solidFill>
                </a:defRPr>
              </a:lvl1pPr>
            </a:lstStyle>
            <a:p>
              <a:r>
                <a:rPr lang="es-ES"/>
                <a:t>5. Guardar y renderizar</a:t>
              </a:r>
              <a:endParaRPr dirty="0"/>
            </a:p>
          </p:txBody>
        </p:sp>
        <p:sp>
          <p:nvSpPr>
            <p:cNvPr id="255" name="Triángulo"/>
            <p:cNvSpPr/>
            <p:nvPr/>
          </p:nvSpPr>
          <p:spPr>
            <a:xfrm rot="10798420" flipH="1">
              <a:off x="338921" y="225619"/>
              <a:ext cx="85301" cy="14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6" name="Triángulo"/>
            <p:cNvSpPr/>
            <p:nvPr/>
          </p:nvSpPr>
          <p:spPr>
            <a:xfrm rot="16198420" flipH="1">
              <a:off x="-83234" y="-37089"/>
              <a:ext cx="116526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258" name="pasted-image.tiff" descr="pasted-image.tif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23175" y="5529427"/>
            <a:ext cx="548348" cy="63347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OURCE EDITOR"/>
          <p:cNvSpPr txBox="1"/>
          <p:nvPr/>
        </p:nvSpPr>
        <p:spPr>
          <a:xfrm>
            <a:off x="4811176" y="1120929"/>
            <a:ext cx="216565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rPr lang="es-ES"/>
              <a:t>EDITOR DE CÓDIGO FUENTE</a:t>
            </a:r>
            <a:endParaRPr dirty="0"/>
          </a:p>
        </p:txBody>
      </p:sp>
      <p:sp>
        <p:nvSpPr>
          <p:cNvPr id="260" name="RENDERED OUTPUT"/>
          <p:cNvSpPr txBox="1"/>
          <p:nvPr/>
        </p:nvSpPr>
        <p:spPr>
          <a:xfrm>
            <a:off x="6977900" y="923956"/>
            <a:ext cx="17328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rPr lang="es-ES" dirty="0"/>
              <a:t>SALIDA RENDERIZADA</a:t>
            </a:r>
            <a:endParaRPr dirty="0"/>
          </a:p>
        </p:txBody>
      </p:sp>
      <p:grpSp>
        <p:nvGrpSpPr>
          <p:cNvPr id="264" name="Agrupar"/>
          <p:cNvGrpSpPr/>
          <p:nvPr/>
        </p:nvGrpSpPr>
        <p:grpSpPr>
          <a:xfrm>
            <a:off x="3109029" y="1152629"/>
            <a:ext cx="920186" cy="285542"/>
            <a:chOff x="0" y="0"/>
            <a:chExt cx="920184" cy="285540"/>
          </a:xfrm>
        </p:grpSpPr>
        <p:sp>
          <p:nvSpPr>
            <p:cNvPr id="261" name="Rectángulo redondeado"/>
            <p:cNvSpPr/>
            <p:nvPr/>
          </p:nvSpPr>
          <p:spPr>
            <a:xfrm>
              <a:off x="97177" y="0"/>
              <a:ext cx="823008" cy="254000"/>
            </a:xfrm>
            <a:prstGeom prst="roundRect">
              <a:avLst>
                <a:gd name="adj" fmla="val 50000"/>
              </a:avLst>
            </a:pr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2" name="1. New File"/>
            <p:cNvSpPr txBox="1"/>
            <p:nvPr/>
          </p:nvSpPr>
          <p:spPr>
            <a:xfrm>
              <a:off x="142813" y="13762"/>
              <a:ext cx="706336" cy="22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 fontScale="92500" lnSpcReduction="20000"/>
            </a:bodyPr>
            <a:lstStyle>
              <a:lvl1pPr algn="ctr"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lvl1pPr>
            </a:lstStyle>
            <a:p>
              <a:r>
                <a:rPr lang="es-ES"/>
                <a:t>1. Nuevo archivo</a:t>
              </a:r>
              <a:endParaRPr dirty="0"/>
            </a:p>
          </p:txBody>
        </p:sp>
        <p:sp>
          <p:nvSpPr>
            <p:cNvPr id="263" name="Triángulo"/>
            <p:cNvSpPr/>
            <p:nvPr/>
          </p:nvSpPr>
          <p:spPr>
            <a:xfrm rot="13459501" flipH="1">
              <a:off x="39271" y="129526"/>
              <a:ext cx="85301" cy="14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5" name="style options"/>
          <p:cNvSpPr txBox="1"/>
          <p:nvPr/>
        </p:nvSpPr>
        <p:spPr>
          <a:xfrm>
            <a:off x="4156207" y="5816390"/>
            <a:ext cx="969095" cy="9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 b="0">
                <a:solidFill>
                  <a:srgbClr val="157F8E"/>
                </a:solidFill>
              </a:defRPr>
            </a:lvl1pPr>
          </a:lstStyle>
          <a:p>
            <a:r>
              <a:rPr lang="es-ES"/>
              <a:t>Opciones de estilo</a:t>
            </a:r>
            <a:endParaRPr dirty="0"/>
          </a:p>
        </p:txBody>
      </p:sp>
      <p:sp>
        <p:nvSpPr>
          <p:cNvPr id="266" name="Agrupar"/>
          <p:cNvSpPr/>
          <p:nvPr/>
        </p:nvSpPr>
        <p:spPr>
          <a:xfrm>
            <a:off x="221994" y="4113943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67" name="Agrupar"/>
          <p:cNvSpPr/>
          <p:nvPr/>
        </p:nvSpPr>
        <p:spPr>
          <a:xfrm>
            <a:off x="221994" y="4435800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68" name="Agrupar"/>
          <p:cNvSpPr/>
          <p:nvPr/>
        </p:nvSpPr>
        <p:spPr>
          <a:xfrm>
            <a:off x="221994" y="4816651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69" name="Agrupar"/>
          <p:cNvSpPr/>
          <p:nvPr/>
        </p:nvSpPr>
        <p:spPr>
          <a:xfrm>
            <a:off x="221994" y="5265439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70" name="Agrupar"/>
          <p:cNvSpPr/>
          <p:nvPr/>
        </p:nvSpPr>
        <p:spPr>
          <a:xfrm>
            <a:off x="221994" y="5747210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271" name="Agrupar"/>
          <p:cNvSpPr/>
          <p:nvPr/>
        </p:nvSpPr>
        <p:spPr>
          <a:xfrm>
            <a:off x="221994" y="6128737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grpSp>
        <p:nvGrpSpPr>
          <p:cNvPr id="275" name="Agrupar"/>
          <p:cNvGrpSpPr/>
          <p:nvPr/>
        </p:nvGrpSpPr>
        <p:grpSpPr>
          <a:xfrm>
            <a:off x="4006634" y="2388451"/>
            <a:ext cx="1751478" cy="406776"/>
            <a:chOff x="0" y="0"/>
            <a:chExt cx="1751476" cy="406775"/>
          </a:xfrm>
        </p:grpSpPr>
        <p:sp>
          <p:nvSpPr>
            <p:cNvPr id="272" name="Rectángulo redondeado"/>
            <p:cNvSpPr/>
            <p:nvPr/>
          </p:nvSpPr>
          <p:spPr>
            <a:xfrm>
              <a:off x="99138" y="20994"/>
              <a:ext cx="1652339" cy="385782"/>
            </a:xfrm>
            <a:prstGeom prst="roundRect">
              <a:avLst>
                <a:gd name="adj" fmla="val 49380"/>
              </a:avLst>
            </a:prstGeom>
            <a:solidFill>
              <a:srgbClr val="2F69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3" name="4. Set Output Format(s) and Options"/>
            <p:cNvSpPr txBox="1"/>
            <p:nvPr/>
          </p:nvSpPr>
          <p:spPr>
            <a:xfrm>
              <a:off x="182873" y="22056"/>
              <a:ext cx="1482853" cy="372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 fontScale="92500"/>
            </a:bodyPr>
            <a:lstStyle>
              <a:lvl1pPr algn="ctr" defTabSz="572516">
                <a:lnSpc>
                  <a:spcPct val="90000"/>
                </a:lnSpc>
                <a:spcBef>
                  <a:spcPts val="1100"/>
                </a:spcBef>
                <a:defRPr sz="1078">
                  <a:solidFill>
                    <a:srgbClr val="FFFFFF"/>
                  </a:solidFill>
                </a:defRPr>
              </a:lvl1pPr>
            </a:lstStyle>
            <a:p>
              <a:r>
                <a:rPr lang="es-ES"/>
                <a:t>4. Establecer formato(s) y opciones de salida</a:t>
              </a:r>
              <a:endParaRPr dirty="0"/>
            </a:p>
          </p:txBody>
        </p:sp>
        <p:sp>
          <p:nvSpPr>
            <p:cNvPr id="274" name="Triángulo"/>
            <p:cNvSpPr/>
            <p:nvPr/>
          </p:nvSpPr>
          <p:spPr>
            <a:xfrm rot="17718972" flipH="1">
              <a:off x="42098" y="-3561"/>
              <a:ext cx="85301" cy="14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96B72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76" name="Triángulo"/>
          <p:cNvSpPr/>
          <p:nvPr/>
        </p:nvSpPr>
        <p:spPr>
          <a:xfrm rot="13459501" flipH="1">
            <a:off x="4242091" y="3233489"/>
            <a:ext cx="85301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Triángulo"/>
          <p:cNvSpPr/>
          <p:nvPr/>
        </p:nvSpPr>
        <p:spPr>
          <a:xfrm rot="16198420" flipH="1">
            <a:off x="4375586" y="3988261"/>
            <a:ext cx="85301" cy="14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Plain text.…"/>
              <p:cNvSpPr txBox="1"/>
              <p:nvPr/>
            </p:nvSpPr>
            <p:spPr>
              <a:xfrm>
                <a:off x="12113650" y="2180047"/>
                <a:ext cx="1588212" cy="82082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/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Texto sin formato.</a:t>
                </a: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Termine una línea con dos espacios para comenzar un nuevo párrafo.</a:t>
                </a: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También termina con una barra invertida</a:t>
                </a:r>
                <a:r>
                  <a:rPr lang="en-US" sz="700" dirty="0"/>
                  <a:t>\ </a:t>
                </a:r>
                <a:r>
                  <a:rPr lang="es-ES" sz="700" dirty="0"/>
                  <a:t>para hacer una nueva línea.</a:t>
                </a: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lang="en-US" sz="700" i="1" dirty="0" err="1"/>
                  <a:t>cursivas</a:t>
                </a:r>
                <a:r>
                  <a:rPr sz="700" dirty="0"/>
                  <a:t> </a:t>
                </a:r>
                <a:r>
                  <a:rPr lang="en-US" sz="700" dirty="0"/>
                  <a:t>y</a:t>
                </a:r>
                <a:r>
                  <a:rPr sz="700" dirty="0"/>
                  <a:t> </a:t>
                </a:r>
                <a:r>
                  <a:rPr lang="en-US" sz="700" b="1" dirty="0" err="1"/>
                  <a:t>negritas</a:t>
                </a:r>
                <a:endParaRPr sz="700" b="1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superíndice</a:t>
                </a:r>
                <a:r>
                  <a:rPr sz="700" baseline="31999" dirty="0"/>
                  <a:t>2</a:t>
                </a:r>
                <a:r>
                  <a:rPr sz="700" dirty="0"/>
                  <a:t>/</a:t>
                </a:r>
                <a:r>
                  <a:rPr lang="es-ES" sz="700" dirty="0"/>
                  <a:t>subíndice</a:t>
                </a:r>
                <a:r>
                  <a:rPr sz="700" baseline="-5999" dirty="0"/>
                  <a:t>2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 strike="sngStrike">
                    <a:solidFill>
                      <a:srgbClr val="000000"/>
                    </a:solidFill>
                  </a:defRPr>
                </a:pPr>
                <a:r>
                  <a:rPr lang="es-ES" sz="700" dirty="0"/>
                  <a:t>tachado</a:t>
                </a: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 err="1"/>
                  <a:t>escap</a:t>
                </a:r>
                <a:r>
                  <a:rPr lang="en-US" sz="700" dirty="0" err="1"/>
                  <a:t>a</a:t>
                </a:r>
                <a:r>
                  <a:rPr sz="700" dirty="0" err="1"/>
                  <a:t>d</a:t>
                </a:r>
                <a:r>
                  <a:rPr lang="en-US" sz="700" dirty="0" err="1"/>
                  <a:t>o</a:t>
                </a:r>
                <a:r>
                  <a:rPr sz="700" dirty="0"/>
                  <a:t>: * _ \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endash: –, </a:t>
                </a:r>
                <a:r>
                  <a:rPr sz="700" dirty="0" err="1"/>
                  <a:t>emdash</a:t>
                </a:r>
                <a:r>
                  <a:rPr sz="700" dirty="0"/>
                  <a:t>: —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1800">
                    <a:solidFill>
                      <a:srgbClr val="000000"/>
                    </a:solidFill>
                  </a:defRPr>
                </a:pPr>
                <a:r>
                  <a:rPr lang="es-ES" sz="1400" dirty="0"/>
                  <a:t>Encabezado</a:t>
                </a:r>
                <a:r>
                  <a:rPr sz="1400" dirty="0"/>
                  <a:t> 1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1600">
                    <a:solidFill>
                      <a:srgbClr val="000000"/>
                    </a:solidFill>
                  </a:defRPr>
                </a:pPr>
                <a:r>
                  <a:rPr lang="es-ES" dirty="0"/>
                  <a:t>Encabezado</a:t>
                </a:r>
                <a:r>
                  <a:rPr dirty="0"/>
                  <a:t> 2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900">
                    <a:solidFill>
                      <a:srgbClr val="000000"/>
                    </a:solidFill>
                  </a:defRPr>
                </a:pPr>
                <a:r>
                  <a:rPr sz="700" dirty="0"/>
                  <a:t>...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1000">
                    <a:solidFill>
                      <a:srgbClr val="000000"/>
                    </a:solidFill>
                  </a:defRPr>
                </a:pPr>
                <a:r>
                  <a:rPr lang="es-ES" sz="800" dirty="0"/>
                  <a:t>Encabezado</a:t>
                </a:r>
                <a:r>
                  <a:rPr sz="800" dirty="0"/>
                  <a:t> 6</a:t>
                </a:r>
              </a:p>
              <a:p>
                <a:pPr marL="111125" indent="-111125">
                  <a:lnSpc>
                    <a:spcPct val="80000"/>
                  </a:lnSpc>
                  <a:spcBef>
                    <a:spcPts val="120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lista desordenada</a:t>
                </a:r>
                <a:endParaRPr sz="700" dirty="0"/>
              </a:p>
              <a:p>
                <a:pPr marL="1111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artículo</a:t>
                </a:r>
                <a:r>
                  <a:rPr sz="700" dirty="0"/>
                  <a:t> 2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artículo</a:t>
                </a:r>
                <a:r>
                  <a:rPr sz="700" dirty="0"/>
                  <a:t> 2a (</a:t>
                </a:r>
                <a:r>
                  <a:rPr lang="es-ES" sz="700" dirty="0"/>
                  <a:t>sangrar</a:t>
                </a:r>
                <a:r>
                  <a:rPr sz="700" dirty="0"/>
                  <a:t> 1 tab)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artículo</a:t>
                </a:r>
                <a:r>
                  <a:rPr sz="700" dirty="0"/>
                  <a:t> 2b</a:t>
                </a:r>
              </a:p>
              <a:p>
                <a:pPr marL="158750" indent="-158750">
                  <a:lnSpc>
                    <a:spcPct val="80000"/>
                  </a:lnSpc>
                  <a:spcBef>
                    <a:spcPts val="600"/>
                  </a:spcBef>
                  <a:buSzPct val="100000"/>
                  <a:buAutoNum type="arabicPeriod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lista ordenada</a:t>
                </a:r>
                <a:endParaRPr sz="700" dirty="0"/>
              </a:p>
              <a:p>
                <a:pPr marL="158750" indent="-158750">
                  <a:lnSpc>
                    <a:spcPct val="80000"/>
                  </a:lnSpc>
                  <a:spcBef>
                    <a:spcPts val="0"/>
                  </a:spcBef>
                  <a:buSzPct val="100000"/>
                  <a:buAutoNum type="arabicPeriod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artículo</a:t>
                </a:r>
                <a:r>
                  <a:rPr sz="700" dirty="0"/>
                  <a:t> 2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artículo</a:t>
                </a:r>
                <a:r>
                  <a:rPr sz="700" dirty="0"/>
                  <a:t> 2a (</a:t>
                </a:r>
                <a:r>
                  <a:rPr lang="es-ES" sz="700" dirty="0"/>
                  <a:t>sangrar</a:t>
                </a:r>
                <a:r>
                  <a:rPr sz="700" dirty="0"/>
                  <a:t> 1 tab)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 b="0">
                    <a:solidFill>
                      <a:srgbClr val="000000"/>
                    </a:solidFill>
                  </a:defRPr>
                </a:pPr>
                <a:r>
                  <a:rPr lang="es-ES" sz="700" dirty="0"/>
                  <a:t>artículo</a:t>
                </a:r>
                <a:r>
                  <a:rPr sz="700" dirty="0"/>
                  <a:t> 2b</a:t>
                </a:r>
              </a:p>
              <a:p>
                <a:pPr>
                  <a:lnSpc>
                    <a:spcPct val="80000"/>
                  </a:lnSpc>
                  <a:spcBef>
                    <a:spcPts val="1200"/>
                  </a:spcBef>
                  <a:defRPr sz="900" b="0">
                    <a:solidFill>
                      <a:srgbClr val="3579B7"/>
                    </a:solidFill>
                  </a:defRPr>
                </a:pPr>
                <a:r>
                  <a:rPr sz="700" dirty="0"/>
                  <a:t>http://www.posit.co/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3579B7"/>
                    </a:solidFill>
                  </a:defRPr>
                </a:pPr>
                <a:r>
                  <a:rPr lang="es-ES" sz="700" dirty="0"/>
                  <a:t>Este es un enlace</a:t>
                </a:r>
                <a:r>
                  <a:rPr sz="700" dirty="0"/>
                  <a:t>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3579B7"/>
                    </a:solidFill>
                  </a:defRPr>
                </a:pPr>
                <a:r>
                  <a:rPr lang="es-ES" sz="700" dirty="0"/>
                  <a:t>Este es otro enlace</a:t>
                </a:r>
                <a:r>
                  <a:rPr sz="700" dirty="0"/>
                  <a:t>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7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Caption.</a:t>
                </a:r>
              </a:p>
              <a:p>
                <a:pPr>
                  <a:lnSpc>
                    <a:spcPct val="80000"/>
                  </a:lnSpc>
                  <a:spcBef>
                    <a:spcPts val="1200"/>
                  </a:spcBef>
                  <a:defRPr sz="900" b="0"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rPr sz="700" dirty="0"/>
                  <a:t> verbatim code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b="0">
                    <a:solidFill>
                      <a:srgbClr val="000000"/>
                    </a:solidFill>
                  </a:defRPr>
                </a:pPr>
                <a:br>
                  <a:rPr sz="700" dirty="0"/>
                </a:br>
                <a:r>
                  <a:rPr sz="700" dirty="0"/>
                  <a:t>   </a:t>
                </a:r>
                <a:r>
                  <a:rPr sz="700" dirty="0">
                    <a:latin typeface="Source Code Pro"/>
                    <a:ea typeface="Source Code Pro"/>
                    <a:cs typeface="Source Code Pro"/>
                    <a:sym typeface="Source Code Pro"/>
                  </a:rPr>
                  <a:t>multiple lines</a:t>
                </a:r>
                <a:br>
                  <a:rPr sz="700" dirty="0">
                    <a:latin typeface="Source Code Pro"/>
                    <a:ea typeface="Source Code Pro"/>
                    <a:cs typeface="Source Code Pro"/>
                    <a:sym typeface="Source Code Pro"/>
                  </a:rPr>
                </a:br>
                <a:r>
                  <a:rPr sz="700" dirty="0">
                    <a:latin typeface="Source Code Pro"/>
                    <a:ea typeface="Source Code Pro"/>
                    <a:cs typeface="Source Code Pro"/>
                    <a:sym typeface="Source Code Pro"/>
                  </a:rPr>
                  <a:t> of verbatim code</a:t>
                </a:r>
                <a:br>
                  <a:rPr sz="700" dirty="0"/>
                </a:b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      </a:t>
                </a:r>
                <a:r>
                  <a:rPr sz="800" dirty="0"/>
                  <a:t>block quotes</a:t>
                </a:r>
              </a:p>
              <a:p>
                <a:pPr>
                  <a:lnSpc>
                    <a:spcPct val="80000"/>
                  </a:lnSpc>
                  <a:spcBef>
                    <a:spcPts val="18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equation: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sz="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equation block: </a:t>
                </a:r>
              </a:p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defRPr sz="900" b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horizontal rule:</a:t>
                </a:r>
                <a:br>
                  <a:rPr sz="700" dirty="0"/>
                </a:br>
                <a:endParaRPr sz="700" dirty="0"/>
              </a:p>
              <a:p>
                <a:pPr>
                  <a:lnSpc>
                    <a:spcPct val="80000"/>
                  </a:lnSpc>
                  <a:spcBef>
                    <a:spcPts val="700"/>
                  </a:spcBef>
                  <a:defRPr sz="900" b="0">
                    <a:solidFill>
                      <a:srgbClr val="000000"/>
                    </a:solidFill>
                  </a:defRPr>
                </a:pPr>
                <a:br>
                  <a:rPr sz="700" dirty="0"/>
                </a:br>
                <a:endParaRPr sz="700" b="1" dirty="0"/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 b="0">
                    <a:solidFill>
                      <a:srgbClr val="000000"/>
                    </a:solidFill>
                  </a:defRPr>
                </a:pPr>
                <a:br>
                  <a:rPr sz="700" b="1" dirty="0"/>
                </a:br>
                <a:br>
                  <a:rPr sz="700" b="1" dirty="0"/>
                </a:br>
                <a:endParaRPr sz="700" b="1" dirty="0"/>
              </a:p>
              <a:p>
                <a:pPr>
                  <a:lnSpc>
                    <a:spcPct val="80000"/>
                  </a:lnSpc>
                  <a:spcBef>
                    <a:spcPts val="24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1050" b="1" dirty="0"/>
                  <a:t>Results</a:t>
                </a:r>
              </a:p>
              <a:p>
                <a:pPr>
                  <a:lnSpc>
                    <a:spcPct val="80000"/>
                  </a:lnSpc>
                  <a:spcBef>
                    <a:spcPts val="8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    </a:t>
                </a:r>
                <a:r>
                  <a:rPr sz="700" dirty="0">
                    <a:solidFill>
                      <a:srgbClr val="555555"/>
                    </a:solidFill>
                  </a:rPr>
                  <a:t>Plots</a:t>
                </a:r>
                <a:r>
                  <a:rPr sz="700" dirty="0"/>
                  <a:t>       </a:t>
                </a:r>
                <a:r>
                  <a:rPr sz="700" dirty="0">
                    <a:solidFill>
                      <a:srgbClr val="3579B7"/>
                    </a:solidFill>
                  </a:rPr>
                  <a:t>Tables</a:t>
                </a:r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 b="0">
                    <a:solidFill>
                      <a:srgbClr val="000000"/>
                    </a:solidFill>
                  </a:defRPr>
                </a:pPr>
                <a:r>
                  <a:rPr sz="700" dirty="0"/>
                  <a:t>  text</a:t>
                </a:r>
              </a:p>
            </p:txBody>
          </p:sp>
        </mc:Choice>
        <mc:Fallback>
          <p:sp>
            <p:nvSpPr>
              <p:cNvPr id="278" name="Plain text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650" y="2180047"/>
                <a:ext cx="1588212" cy="8208267"/>
              </a:xfrm>
              <a:prstGeom prst="rect">
                <a:avLst/>
              </a:prstGeom>
              <a:blipFill>
                <a:blip r:embed="rId22"/>
                <a:stretch>
                  <a:fillRect l="-7663" t="-6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Línea"/>
          <p:cNvSpPr/>
          <p:nvPr/>
        </p:nvSpPr>
        <p:spPr>
          <a:xfrm>
            <a:off x="10530285" y="1102908"/>
            <a:ext cx="1477328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Rectángulo"/>
          <p:cNvSpPr/>
          <p:nvPr/>
        </p:nvSpPr>
        <p:spPr>
          <a:xfrm>
            <a:off x="12003970" y="8003315"/>
            <a:ext cx="1701018" cy="674000"/>
          </a:xfrm>
          <a:prstGeom prst="rect">
            <a:avLst/>
          </a:prstGeom>
          <a:solidFill>
            <a:srgbClr val="FFFFFF"/>
          </a:solidFill>
          <a:ln w="3175">
            <a:solidFill>
              <a:srgbClr val="A6AAA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281" name="Table 1-1"/>
          <p:cNvGraphicFramePr/>
          <p:nvPr>
            <p:extLst>
              <p:ext uri="{D42A27DB-BD31-4B8C-83A1-F6EECF244321}">
                <p14:modId xmlns:p14="http://schemas.microsoft.com/office/powerpoint/2010/main" val="2711917998"/>
              </p:ext>
            </p:extLst>
          </p:nvPr>
        </p:nvGraphicFramePr>
        <p:xfrm>
          <a:off x="12041610" y="7985163"/>
          <a:ext cx="1651135" cy="69436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3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78">
                <a:tc>
                  <a:txBody>
                    <a:bodyPr/>
                    <a:lstStyle/>
                    <a:p>
                      <a:pPr algn="l" defTabSz="914400"/>
                      <a:r>
                        <a:rPr sz="800" b="1" dirty="0">
                          <a:solidFill>
                            <a:srgbClr val="53585F"/>
                          </a:solidFill>
                          <a:sym typeface="Helvetica"/>
                        </a:rPr>
                        <a:t>Right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 b="1">
                          <a:solidFill>
                            <a:srgbClr val="53585F"/>
                          </a:solidFill>
                          <a:sym typeface="Helvetica"/>
                        </a:rPr>
                        <a:t>Left
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 b="1">
                          <a:solidFill>
                            <a:srgbClr val="53585F"/>
                          </a:solidFill>
                          <a:sym typeface="Helvetica"/>
                        </a:rPr>
                        <a:t>Default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 b="1" dirty="0">
                          <a:solidFill>
                            <a:srgbClr val="53585F"/>
                          </a:solidFill>
                          <a:sym typeface="Helvetica"/>
                        </a:rPr>
                        <a:t>Center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85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3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85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82" name="posit-full-color.png" descr="posit-full-color.png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Óvalo"/>
          <p:cNvSpPr/>
          <p:nvPr/>
        </p:nvSpPr>
        <p:spPr>
          <a:xfrm>
            <a:off x="3094106" y="1703932"/>
            <a:ext cx="306549" cy="165101"/>
          </a:xfrm>
          <a:prstGeom prst="ellipse">
            <a:avLst/>
          </a:prstGeom>
          <a:ln w="25400">
            <a:solidFill>
              <a:srgbClr val="157F8E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4" name="Línea"/>
          <p:cNvSpPr/>
          <p:nvPr/>
        </p:nvSpPr>
        <p:spPr>
          <a:xfrm>
            <a:off x="5007625" y="5680632"/>
            <a:ext cx="1" cy="14493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5" name="CC BY SA Posit Software, PBC  •   info@posit.co  •   posit.co  •  Learn more at rmarkdown.rstudio.com  •  HTML cheatsheets at pos.it/cheatsheets  •  rmarkdown  2.27  •  Updated:  2024-05"/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24"/>
              </a:rPr>
              <a:t>info@posit.co</a:t>
            </a:r>
            <a:r>
              <a:rPr dirty="0"/>
              <a:t>  •   </a:t>
            </a:r>
            <a:r>
              <a:rPr dirty="0">
                <a:hlinkClick r:id="rId25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26"/>
              </a:rPr>
              <a:t>rmarkdown.rstudio.com</a:t>
            </a:r>
            <a:r>
              <a:rPr dirty="0"/>
              <a:t>  • 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27"/>
              </a:rPr>
              <a:t>pos.it/</a:t>
            </a:r>
            <a:r>
              <a:rPr b="1" dirty="0" err="1">
                <a:hlinkClick r:id="rId27"/>
              </a:rPr>
              <a:t>cheatsheets</a:t>
            </a:r>
            <a:r>
              <a:rPr dirty="0">
                <a:solidFill>
                  <a:srgbClr val="D1D2D3"/>
                </a:solidFill>
              </a:rPr>
              <a:t>  </a:t>
            </a:r>
            <a:r>
              <a:rPr dirty="0"/>
              <a:t>•  </a:t>
            </a:r>
            <a:r>
              <a:rPr dirty="0" err="1"/>
              <a:t>rmarkdown</a:t>
            </a:r>
            <a:r>
              <a:rPr dirty="0"/>
              <a:t>  2.27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302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87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8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9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0E0E3">
                  <a:alpha val="50458"/>
                </a:srgbClr>
              </a:solidFill>
              <a:ln w="6350" cap="flat">
                <a:solidFill>
                  <a:srgbClr val="D0E0E3">
                    <a:alpha val="5045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0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1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2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3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írculo"/>
              <p:cNvSpPr/>
              <p:nvPr/>
            </p:nvSpPr>
            <p:spPr>
              <a:xfrm flipH="1">
                <a:off x="4990919" y="1513341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3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05" name="Rectángulo"/>
          <p:cNvSpPr/>
          <p:nvPr/>
        </p:nvSpPr>
        <p:spPr>
          <a:xfrm>
            <a:off x="228600" y="2540000"/>
            <a:ext cx="3293572" cy="2578897"/>
          </a:xfrm>
          <a:prstGeom prst="rect">
            <a:avLst/>
          </a:prstGeom>
          <a:solidFill>
            <a:srgbClr val="F7FBFE"/>
          </a:solidFill>
          <a:ln w="254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306" name="Table 1-1"/>
          <p:cNvGraphicFramePr/>
          <p:nvPr>
            <p:extLst>
              <p:ext uri="{D42A27DB-BD31-4B8C-83A1-F6EECF244321}">
                <p14:modId xmlns:p14="http://schemas.microsoft.com/office/powerpoint/2010/main" val="3972434224"/>
              </p:ext>
            </p:extLst>
          </p:nvPr>
        </p:nvGraphicFramePr>
        <p:xfrm>
          <a:off x="224635" y="2590937"/>
          <a:ext cx="3286161" cy="247702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58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93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900" b="1" dirty="0">
                          <a:solidFill>
                            <a:srgbClr val="157F8E"/>
                          </a:solidFill>
                          <a:sym typeface="Helvetica"/>
                        </a:rPr>
                        <a:t>FORMATO DE SALIDA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900" b="1" dirty="0">
                          <a:solidFill>
                            <a:srgbClr val="157F8E"/>
                          </a:solidFill>
                          <a:sym typeface="Helvetica"/>
                        </a:rPr>
                        <a:t>CREA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html_document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.html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pdf_document*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.pdf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word_document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Microsoft Word (.docx)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powerpoint_presentation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Microsoft Powerpoint (.pptx)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odt_document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OpenDocument Text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rtf_document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Rich Text Format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md_document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Markdown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github_document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 dirty="0">
                          <a:sym typeface="Helvetica"/>
                        </a:rPr>
                        <a:t>Markdown </a:t>
                      </a:r>
                      <a:r>
                        <a:rPr lang="en-US" sz="900" dirty="0">
                          <a:sym typeface="Helvetica"/>
                        </a:rPr>
                        <a:t>para</a:t>
                      </a:r>
                      <a:r>
                        <a:rPr sz="900" dirty="0">
                          <a:sym typeface="Helvetica"/>
                        </a:rPr>
                        <a:t> Github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ioslides_presentation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 dirty="0" err="1">
                          <a:sym typeface="Helvetica"/>
                        </a:rPr>
                        <a:t>ioslides</a:t>
                      </a:r>
                      <a:r>
                        <a:rPr sz="900" dirty="0">
                          <a:sym typeface="Helvetica"/>
                        </a:rPr>
                        <a:t> HTML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slidy_presentation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Slidy HTML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beamer_presentation*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900">
                          <a:sym typeface="Helvetica"/>
                        </a:rPr>
                        <a:t>Beamer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30">
                <a:tc gridSpan="2">
                  <a:txBody>
                    <a:bodyPr/>
                    <a:lstStyle/>
                    <a:p>
                      <a:pPr indent="50800" algn="l" defTabSz="914400">
                        <a:defRPr sz="1000" b="1">
                          <a:sym typeface="Helvetica"/>
                        </a:defRPr>
                      </a:pPr>
                      <a:r>
                        <a:rPr sz="900"/>
                        <a:t>* </a:t>
                      </a:r>
                      <a:r>
                        <a:rPr sz="900" b="0"/>
                        <a:t>Requires LaTeX, use</a:t>
                      </a:r>
                      <a:r>
                        <a:rPr sz="900"/>
                        <a:t> tinytex::install_tinytex()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30">
                <a:tc gridSpan="2">
                  <a:txBody>
                    <a:bodyPr/>
                    <a:lstStyle/>
                    <a:p>
                      <a:pPr indent="50800" algn="l" defTabSz="914400">
                        <a:defRPr sz="1000">
                          <a:sym typeface="Helvetica"/>
                        </a:defRPr>
                      </a:pPr>
                      <a:r>
                        <a:rPr sz="900" dirty="0"/>
                        <a:t>Also see </a:t>
                      </a:r>
                      <a:r>
                        <a:rPr sz="900" b="1" dirty="0" err="1"/>
                        <a:t>flexdashboard</a:t>
                      </a:r>
                      <a:r>
                        <a:rPr sz="900" dirty="0"/>
                        <a:t>, </a:t>
                      </a:r>
                      <a:r>
                        <a:rPr sz="900" b="1" dirty="0" err="1"/>
                        <a:t>bookdown</a:t>
                      </a:r>
                      <a:r>
                        <a:rPr sz="900" dirty="0"/>
                        <a:t>, </a:t>
                      </a:r>
                      <a:r>
                        <a:rPr sz="900" b="1" dirty="0"/>
                        <a:t>distill</a:t>
                      </a:r>
                      <a:r>
                        <a:rPr sz="900" dirty="0"/>
                        <a:t>, </a:t>
                      </a:r>
                      <a:r>
                        <a:rPr lang="en-US" sz="900" dirty="0"/>
                        <a:t>y</a:t>
                      </a:r>
                      <a:r>
                        <a:rPr sz="900" dirty="0"/>
                        <a:t> </a:t>
                      </a:r>
                      <a:r>
                        <a:rPr sz="900" b="1" dirty="0" err="1"/>
                        <a:t>blogdown</a:t>
                      </a:r>
                      <a:r>
                        <a:rPr sz="900" dirty="0"/>
                        <a:t>.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07" name="Set Output Formats and their Options in YAML"/>
          <p:cNvSpPr txBox="1"/>
          <p:nvPr/>
        </p:nvSpPr>
        <p:spPr>
          <a:xfrm>
            <a:off x="308088" y="753641"/>
            <a:ext cx="783868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/>
              <a:t>Establecer formatos de salida y sus opciones en YAML</a:t>
            </a:r>
            <a:endParaRPr dirty="0"/>
          </a:p>
        </p:txBody>
      </p:sp>
      <p:sp>
        <p:nvSpPr>
          <p:cNvPr id="308" name="More Header Options"/>
          <p:cNvSpPr txBox="1"/>
          <p:nvPr/>
        </p:nvSpPr>
        <p:spPr>
          <a:xfrm>
            <a:off x="293595" y="5355691"/>
            <a:ext cx="425597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 dirty="0"/>
              <a:t>Más opciones de encabezado</a:t>
            </a:r>
            <a:endParaRPr dirty="0"/>
          </a:p>
        </p:txBody>
      </p:sp>
      <p:sp>
        <p:nvSpPr>
          <p:cNvPr id="309" name="Línea"/>
          <p:cNvSpPr/>
          <p:nvPr/>
        </p:nvSpPr>
        <p:spPr>
          <a:xfrm>
            <a:off x="325320" y="653758"/>
            <a:ext cx="9921179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0" name="When you render a  document, rmarkdown:…"/>
          <p:cNvSpPr txBox="1"/>
          <p:nvPr/>
        </p:nvSpPr>
        <p:spPr>
          <a:xfrm>
            <a:off x="10522836" y="1261021"/>
            <a:ext cx="3054155" cy="149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Al renderizar un documento,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 </a:t>
            </a:r>
            <a:r>
              <a:rPr lang="es-ES" dirty="0" err="1"/>
              <a:t>rmarkdown</a:t>
            </a:r>
            <a:r>
              <a:rPr dirty="0"/>
              <a:t>:</a:t>
            </a:r>
          </a:p>
          <a:p>
            <a:pPr marL="144378" indent="-144378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buAutoNum type="arabicPeriod"/>
              <a:defRPr sz="1100" b="0" spc="-22">
                <a:solidFill>
                  <a:srgbClr val="000000"/>
                </a:solidFill>
              </a:defRPr>
            </a:pPr>
            <a:r>
              <a:rPr lang="es-ES" dirty="0"/>
              <a:t>Ejecuta el código e incrusta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defRPr sz="1100" b="0" spc="-22">
                <a:solidFill>
                  <a:srgbClr val="000000"/>
                </a:solidFill>
              </a:defRPr>
            </a:pPr>
            <a:r>
              <a:rPr lang="es-ES" dirty="0"/>
              <a:t>    los resultados y el texto en un archivo .</a:t>
            </a:r>
            <a:r>
              <a:rPr lang="es-ES" dirty="0" err="1"/>
              <a:t>md</a:t>
            </a:r>
            <a:r>
              <a:rPr lang="es-ES" dirty="0"/>
              <a:t> con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defRPr sz="1100" b="0" spc="-22">
                <a:solidFill>
                  <a:srgbClr val="000000"/>
                </a:solidFill>
              </a:defRPr>
            </a:pPr>
            <a:r>
              <a:rPr lang="es-ES" dirty="0"/>
              <a:t>    </a:t>
            </a:r>
            <a:r>
              <a:rPr lang="es-ES" dirty="0" err="1"/>
              <a:t>knitr</a:t>
            </a:r>
            <a:r>
              <a:rPr dirty="0"/>
              <a:t>. 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defRPr sz="1100" b="0" spc="-22">
                <a:solidFill>
                  <a:srgbClr val="000000"/>
                </a:solidFill>
              </a:defRPr>
            </a:pPr>
            <a:r>
              <a:rPr lang="es-ES" dirty="0"/>
              <a:t>2. </a:t>
            </a:r>
            <a:r>
              <a:rPr dirty="0"/>
              <a:t>Converts the .md file into the output format with </a:t>
            </a:r>
            <a:endParaRPr lang="es-ES" dirty="0"/>
          </a:p>
          <a:p>
            <a:pPr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defRPr sz="1100" b="0" spc="-22">
                <a:solidFill>
                  <a:srgbClr val="000000"/>
                </a:solidFill>
              </a:defRPr>
            </a:pPr>
            <a:r>
              <a:rPr lang="es-ES" dirty="0"/>
              <a:t>     </a:t>
            </a:r>
            <a:r>
              <a:rPr dirty="0" err="1"/>
              <a:t>Pandoc</a:t>
            </a:r>
            <a:r>
              <a:rPr dirty="0"/>
              <a:t>.</a:t>
            </a:r>
          </a:p>
        </p:txBody>
      </p:sp>
      <p:sp>
        <p:nvSpPr>
          <p:cNvPr id="311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312" name="Table 1"/>
          <p:cNvGraphicFramePr/>
          <p:nvPr>
            <p:extLst>
              <p:ext uri="{D42A27DB-BD31-4B8C-83A1-F6EECF244321}">
                <p14:modId xmlns:p14="http://schemas.microsoft.com/office/powerpoint/2010/main" val="2205737605"/>
              </p:ext>
            </p:extLst>
          </p:nvPr>
        </p:nvGraphicFramePr>
        <p:xfrm>
          <a:off x="3644634" y="1107326"/>
          <a:ext cx="6604954" cy="4125432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44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168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800" b="1" dirty="0">
                          <a:solidFill>
                            <a:srgbClr val="157F8E"/>
                          </a:solidFill>
                          <a:sym typeface="Helvetica"/>
                        </a:rPr>
                        <a:t>OPCIONES IMPORTANTES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900" b="1" dirty="0">
                          <a:solidFill>
                            <a:srgbClr val="157F8E"/>
                          </a:solidFill>
                          <a:sym typeface="Helvetica"/>
                        </a:rPr>
                        <a:t>DESCRIPCIÓN</a:t>
                      </a:r>
                      <a:endParaRPr sz="900" b="1" dirty="0">
                        <a:solidFill>
                          <a:srgbClr val="157F8E"/>
                        </a:solidFill>
                        <a:sym typeface="Helvetica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57F8E"/>
                          </a:solidFill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anchor_sections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Mostrar anclajes de sección al pasar el ratón por encima</a:t>
                      </a:r>
                      <a:r>
                        <a:rPr sz="900" dirty="0">
                          <a:sym typeface="Helvetica"/>
                        </a:rPr>
                        <a:t> (TRUE o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El paquete LaTeX para procesar citas</a:t>
                      </a:r>
                      <a:r>
                        <a:rPr sz="900" dirty="0">
                          <a:sym typeface="Helvetica"/>
                        </a:rPr>
                        <a:t> ("default", "</a:t>
                      </a:r>
                      <a:r>
                        <a:rPr sz="900" dirty="0" err="1">
                          <a:sym typeface="Helvetica"/>
                        </a:rPr>
                        <a:t>natbib</a:t>
                      </a:r>
                      <a:r>
                        <a:rPr sz="900" dirty="0">
                          <a:sym typeface="Helvetica"/>
                        </a:rPr>
                        <a:t>", "</a:t>
                      </a:r>
                      <a:r>
                        <a:rPr sz="900" dirty="0" err="1">
                          <a:sym typeface="Helvetica"/>
                        </a:rPr>
                        <a:t>biblatex</a:t>
                      </a:r>
                      <a:r>
                        <a:rPr sz="900" dirty="0">
                          <a:sym typeface="Helvetica"/>
                        </a:rPr>
                        <a:t>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code_download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800" dirty="0">
                          <a:sym typeface="Helvetica"/>
                        </a:rPr>
                        <a:t>Ofrezca a los lectores la opción de descargar el archivo código fuente de </a:t>
                      </a:r>
                      <a:r>
                        <a:rPr lang="es-ES" sz="800" dirty="0" err="1">
                          <a:sym typeface="Helvetica"/>
                        </a:rPr>
                        <a:t>Rmd</a:t>
                      </a:r>
                      <a:r>
                        <a:rPr sz="800" dirty="0">
                          <a:sym typeface="Helvetica"/>
                        </a:rPr>
                        <a:t> (TRUE o FALSE)</a:t>
                      </a:r>
                      <a:endParaRPr sz="9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Permitir que los lectores alternen la visualización del código R</a:t>
                      </a:r>
                      <a:r>
                        <a:rPr sz="900" dirty="0">
                          <a:sym typeface="Helvetica"/>
                        </a:rPr>
                        <a:t> ("none", "hide", o "show")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css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Archivo CSS o SCSS que se utilizará para aplicar estilo al documento</a:t>
                      </a:r>
                      <a:r>
                        <a:rPr sz="900" dirty="0">
                          <a:sym typeface="Helvetica"/>
                        </a:rPr>
                        <a:t> (</a:t>
                      </a:r>
                      <a:r>
                        <a:rPr lang="es-ES" sz="900" dirty="0">
                          <a:sym typeface="Helvetica"/>
                        </a:rPr>
                        <a:t>e</a:t>
                      </a:r>
                      <a:r>
                        <a:rPr sz="900" dirty="0">
                          <a:sym typeface="Helvetica"/>
                        </a:rPr>
                        <a:t>.</a:t>
                      </a:r>
                      <a:r>
                        <a:rPr lang="es-ES" sz="900" dirty="0">
                          <a:sym typeface="Helvetica"/>
                        </a:rPr>
                        <a:t>j</a:t>
                      </a:r>
                      <a:r>
                        <a:rPr sz="900" dirty="0">
                          <a:sym typeface="Helvetica"/>
                        </a:rPr>
                        <a:t>. "style.css")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dev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Dispositivo gráfico que se utilizará para la salida de figuras (p. </a:t>
                      </a:r>
                      <a:r>
                        <a:rPr lang="es-ES" sz="900" dirty="0" err="1">
                          <a:sym typeface="Helvetica"/>
                        </a:rPr>
                        <a:t>ej</a:t>
                      </a:r>
                      <a:r>
                        <a:rPr sz="900" dirty="0">
                          <a:sym typeface="Helvetica"/>
                        </a:rPr>
                        <a:t>. "</a:t>
                      </a:r>
                      <a:r>
                        <a:rPr sz="900" dirty="0" err="1">
                          <a:sym typeface="Helvetica"/>
                        </a:rPr>
                        <a:t>png</a:t>
                      </a:r>
                      <a:r>
                        <a:rPr sz="900" dirty="0">
                          <a:sym typeface="Helvetica"/>
                        </a:rPr>
                        <a:t>", "pdf")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df_print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Método para imprimir marcos de datos</a:t>
                      </a:r>
                      <a:r>
                        <a:rPr sz="900" dirty="0">
                          <a:sym typeface="Helvetica"/>
                        </a:rPr>
                        <a:t> ("default", "</a:t>
                      </a:r>
                      <a:r>
                        <a:rPr sz="900" dirty="0" err="1">
                          <a:sym typeface="Helvetica"/>
                        </a:rPr>
                        <a:t>kable</a:t>
                      </a:r>
                      <a:r>
                        <a:rPr sz="900" dirty="0">
                          <a:sym typeface="Helvetica"/>
                        </a:rPr>
                        <a:t>", "</a:t>
                      </a:r>
                      <a:r>
                        <a:rPr sz="900" dirty="0" err="1">
                          <a:sym typeface="Helvetica"/>
                        </a:rPr>
                        <a:t>tibble</a:t>
                      </a:r>
                      <a:r>
                        <a:rPr sz="900" dirty="0">
                          <a:sym typeface="Helvetica"/>
                        </a:rPr>
                        <a:t>", "paged")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fig_caption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¿Deben las figuras representarse con leyendas?</a:t>
                      </a:r>
                      <a:r>
                        <a:rPr sz="900" dirty="0">
                          <a:sym typeface="Helvetica"/>
                        </a:rPr>
                        <a:t> (TRUE o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highlight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Resaltado de sintaxis</a:t>
                      </a:r>
                      <a:r>
                        <a:rPr sz="900" dirty="0">
                          <a:sym typeface="Helvetica"/>
                        </a:rPr>
                        <a:t>("tango", "</a:t>
                      </a:r>
                      <a:r>
                        <a:rPr sz="900" dirty="0" err="1">
                          <a:sym typeface="Helvetica"/>
                        </a:rPr>
                        <a:t>pygments</a:t>
                      </a:r>
                      <a:r>
                        <a:rPr sz="900" dirty="0">
                          <a:sym typeface="Helvetica"/>
                        </a:rPr>
                        <a:t>", "</a:t>
                      </a:r>
                      <a:r>
                        <a:rPr sz="900" dirty="0" err="1">
                          <a:sym typeface="Helvetica"/>
                        </a:rPr>
                        <a:t>kate</a:t>
                      </a:r>
                      <a:r>
                        <a:rPr sz="900" dirty="0">
                          <a:sym typeface="Helvetica"/>
                        </a:rPr>
                        <a:t>", "</a:t>
                      </a:r>
                      <a:r>
                        <a:rPr sz="900" dirty="0" err="1">
                          <a:sym typeface="Helvetica"/>
                        </a:rPr>
                        <a:t>zenburn</a:t>
                      </a:r>
                      <a:r>
                        <a:rPr sz="900" dirty="0">
                          <a:sym typeface="Helvetica"/>
                        </a:rPr>
                        <a:t>", "</a:t>
                      </a:r>
                      <a:r>
                        <a:rPr sz="900" dirty="0" err="1">
                          <a:sym typeface="Helvetica"/>
                        </a:rPr>
                        <a:t>textmate</a:t>
                      </a:r>
                      <a:r>
                        <a:rPr sz="900" dirty="0">
                          <a:sym typeface="Helvetica"/>
                        </a:rPr>
                        <a:t>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includes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800" dirty="0">
                          <a:sym typeface="Helvetica"/>
                        </a:rPr>
                        <a:t>Archivo de contenido para colocar en el documento</a:t>
                      </a:r>
                      <a:r>
                        <a:rPr sz="800" dirty="0">
                          <a:sym typeface="Helvetica"/>
                        </a:rPr>
                        <a:t> ("</a:t>
                      </a:r>
                      <a:r>
                        <a:rPr sz="800" dirty="0" err="1">
                          <a:sym typeface="Helvetica"/>
                        </a:rPr>
                        <a:t>in_header</a:t>
                      </a:r>
                      <a:r>
                        <a:rPr sz="800" dirty="0">
                          <a:sym typeface="Helvetica"/>
                        </a:rPr>
                        <a:t>", "</a:t>
                      </a:r>
                      <a:r>
                        <a:rPr sz="800" dirty="0" err="1">
                          <a:sym typeface="Helvetica"/>
                        </a:rPr>
                        <a:t>before_body</a:t>
                      </a:r>
                      <a:r>
                        <a:rPr sz="800" dirty="0">
                          <a:sym typeface="Helvetica"/>
                        </a:rPr>
                        <a:t>", "</a:t>
                      </a:r>
                      <a:r>
                        <a:rPr sz="800" dirty="0" err="1">
                          <a:sym typeface="Helvetica"/>
                        </a:rPr>
                        <a:t>after_body</a:t>
                      </a:r>
                      <a:r>
                        <a:rPr sz="800" dirty="0">
                          <a:sym typeface="Helvetica"/>
                        </a:rPr>
                        <a:t>")</a:t>
                      </a:r>
                      <a:endParaRPr sz="9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keep_md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Guarde el archivo .</a:t>
                      </a:r>
                      <a:r>
                        <a:rPr lang="es-ES" sz="900" dirty="0" err="1">
                          <a:sym typeface="Helvetica"/>
                        </a:rPr>
                        <a:t>md</a:t>
                      </a:r>
                      <a:r>
                        <a:rPr lang="es-ES" sz="900" dirty="0">
                          <a:sym typeface="Helvetica"/>
                        </a:rPr>
                        <a:t> de </a:t>
                      </a:r>
                      <a:r>
                        <a:rPr lang="es-ES" sz="900" dirty="0" err="1">
                          <a:sym typeface="Helvetica"/>
                        </a:rPr>
                        <a:t>Markdown</a:t>
                      </a:r>
                      <a:r>
                        <a:rPr lang="es-ES" sz="900" dirty="0">
                          <a:sym typeface="Helvetica"/>
                        </a:rPr>
                        <a:t> generado al tejer</a:t>
                      </a:r>
                      <a:r>
                        <a:rPr sz="900" dirty="0">
                          <a:sym typeface="Helvetica"/>
                        </a:rPr>
                        <a:t> (TRUE o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keep_tex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Conserva el archivo TEX intermedio utilizado para convertir a</a:t>
                      </a:r>
                      <a:r>
                        <a:rPr sz="900" dirty="0">
                          <a:sym typeface="Helvetica"/>
                        </a:rPr>
                        <a:t> PDF (TRUE o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latex_engine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Motor LaTeX para producir salida PDF</a:t>
                      </a:r>
                      <a:r>
                        <a:rPr sz="900" dirty="0">
                          <a:sym typeface="Helvetica"/>
                        </a:rPr>
                        <a:t> ("</a:t>
                      </a:r>
                      <a:r>
                        <a:rPr sz="900" dirty="0" err="1">
                          <a:sym typeface="Helvetica"/>
                        </a:rPr>
                        <a:t>pdflatex</a:t>
                      </a:r>
                      <a:r>
                        <a:rPr sz="900" dirty="0">
                          <a:sym typeface="Helvetica"/>
                        </a:rPr>
                        <a:t>", "</a:t>
                      </a:r>
                      <a:r>
                        <a:rPr sz="900" dirty="0" err="1">
                          <a:sym typeface="Helvetica"/>
                        </a:rPr>
                        <a:t>xelatex</a:t>
                      </a:r>
                      <a:r>
                        <a:rPr sz="900" dirty="0">
                          <a:sym typeface="Helvetica"/>
                        </a:rPr>
                        <a:t>", o "</a:t>
                      </a:r>
                      <a:r>
                        <a:rPr sz="900" dirty="0" err="1">
                          <a:sym typeface="Helvetica"/>
                        </a:rPr>
                        <a:t>lualatex</a:t>
                      </a:r>
                      <a:r>
                        <a:rPr sz="900" dirty="0">
                          <a:sym typeface="Helvetica"/>
                        </a:rPr>
                        <a:t>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reference_docx/_doc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800" dirty="0">
                          <a:sym typeface="Helvetica"/>
                        </a:rPr>
                        <a:t>docx/</a:t>
                      </a:r>
                      <a:r>
                        <a:rPr lang="es-ES" sz="800" dirty="0" err="1">
                          <a:sym typeface="Helvetica"/>
                        </a:rPr>
                        <a:t>pptx</a:t>
                      </a:r>
                      <a:r>
                        <a:rPr lang="es-ES" sz="800" dirty="0">
                          <a:sym typeface="Helvetica"/>
                        </a:rPr>
                        <a:t> que contiene los estilos que se van a copiar en la salida (p. ej.</a:t>
                      </a:r>
                      <a:r>
                        <a:rPr sz="800" dirty="0">
                          <a:sym typeface="Helvetica"/>
                        </a:rPr>
                        <a:t> "file.docx", "file.pptx")</a:t>
                      </a:r>
                      <a:endParaRPr sz="9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Opciones de tema (consulte </a:t>
                      </a:r>
                      <a:r>
                        <a:rPr lang="es-ES" sz="900" dirty="0" err="1">
                          <a:sym typeface="Helvetica"/>
                        </a:rPr>
                        <a:t>Bootswatch</a:t>
                      </a:r>
                      <a:r>
                        <a:rPr lang="es-ES" sz="900" dirty="0">
                          <a:sym typeface="Helvetica"/>
                        </a:rPr>
                        <a:t> y Temas personalizados a continuación)</a:t>
                      </a:r>
                      <a:endParaRPr sz="9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toc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900" dirty="0">
                          <a:sym typeface="Helvetica"/>
                        </a:rPr>
                        <a:t>Agregar una tabla de contenido al principio del documento</a:t>
                      </a:r>
                      <a:r>
                        <a:rPr sz="900" dirty="0">
                          <a:sym typeface="Helvetica"/>
                        </a:rPr>
                        <a:t>(TRUE o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toc_depth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800" dirty="0">
                          <a:sym typeface="Helvetica"/>
                        </a:rPr>
                        <a:t>El nivel más bajo de encabezados para agregar a la tabla de contenido (por ejemplo, 2, 3)</a:t>
                      </a:r>
                      <a:endParaRPr sz="9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>
                          <a:sym typeface="Helvetica"/>
                        </a:rPr>
                        <a:t>toc_float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s-ES" sz="800" dirty="0">
                          <a:sym typeface="Helvetica"/>
                        </a:rPr>
                        <a:t>Hacer flotar la tabla de contenido a la izquierda del contenido del documento principal</a:t>
                      </a:r>
                      <a:r>
                        <a:rPr sz="800" dirty="0">
                          <a:sym typeface="Helvetica"/>
                        </a:rPr>
                        <a:t>(TRUE o FALSE)</a:t>
                      </a:r>
                      <a:endParaRPr sz="900" dirty="0">
                        <a:sym typeface="Helvetica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900">
                          <a:sym typeface="Helvetica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968">
                <a:tc gridSpan="6"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34F5C"/>
                          </a:solidFill>
                          <a:sym typeface="Helvetica"/>
                        </a:defRPr>
                      </a:pPr>
                      <a:r>
                        <a:rPr sz="900" dirty="0"/>
                        <a:t>Use </a:t>
                      </a:r>
                      <a:r>
                        <a:rPr sz="900" b="1" dirty="0"/>
                        <a:t>?&lt;output format&gt;</a:t>
                      </a:r>
                      <a:r>
                        <a:rPr sz="900" dirty="0"/>
                        <a:t> </a:t>
                      </a:r>
                      <a:r>
                        <a:rPr lang="es-ES" sz="900" dirty="0"/>
                        <a:t>para ver todas las opciones de un formato, p. ej.</a:t>
                      </a:r>
                      <a:r>
                        <a:rPr sz="900" dirty="0"/>
                        <a:t> </a:t>
                      </a:r>
                      <a:r>
                        <a:rPr sz="900" b="1" dirty="0"/>
                        <a:t>?</a:t>
                      </a:r>
                      <a:r>
                        <a:rPr sz="900" b="1" dirty="0" err="1"/>
                        <a:t>html_document</a:t>
                      </a:r>
                      <a:endParaRPr sz="900" b="1" dirty="0"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13" name="HTML"/>
          <p:cNvSpPr txBox="1"/>
          <p:nvPr/>
        </p:nvSpPr>
        <p:spPr>
          <a:xfrm rot="16200000">
            <a:off x="9441757" y="960498"/>
            <a:ext cx="474502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HTML</a:t>
            </a:r>
          </a:p>
        </p:txBody>
      </p:sp>
      <p:sp>
        <p:nvSpPr>
          <p:cNvPr id="314" name="PDF"/>
          <p:cNvSpPr txBox="1"/>
          <p:nvPr/>
        </p:nvSpPr>
        <p:spPr>
          <a:xfrm rot="16200000">
            <a:off x="9656412" y="1009828"/>
            <a:ext cx="375841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PDF</a:t>
            </a:r>
          </a:p>
        </p:txBody>
      </p:sp>
      <p:sp>
        <p:nvSpPr>
          <p:cNvPr id="315" name="MS Word"/>
          <p:cNvSpPr txBox="1"/>
          <p:nvPr/>
        </p:nvSpPr>
        <p:spPr>
          <a:xfrm rot="16200000">
            <a:off x="9662038" y="862829"/>
            <a:ext cx="669839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MS Word</a:t>
            </a:r>
          </a:p>
        </p:txBody>
      </p:sp>
      <p:sp>
        <p:nvSpPr>
          <p:cNvPr id="316" name="MS PPT"/>
          <p:cNvSpPr txBox="1"/>
          <p:nvPr/>
        </p:nvSpPr>
        <p:spPr>
          <a:xfrm rot="16200000">
            <a:off x="9864973" y="900439"/>
            <a:ext cx="594619" cy="26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MS PPT</a:t>
            </a:r>
          </a:p>
        </p:txBody>
      </p:sp>
      <p:sp>
        <p:nvSpPr>
          <p:cNvPr id="317" name="Parameterize your documents to reuse with new inputs (e.g., data, values, etc.)."/>
          <p:cNvSpPr txBox="1"/>
          <p:nvPr/>
        </p:nvSpPr>
        <p:spPr>
          <a:xfrm>
            <a:off x="318995" y="5835132"/>
            <a:ext cx="3112781" cy="27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 dirty="0"/>
              <a:t>Parametrice sus documentos para reutilizarlos con nuevas entradas (p. ej.</a:t>
            </a:r>
            <a:r>
              <a:rPr dirty="0"/>
              <a:t>, </a:t>
            </a:r>
            <a:r>
              <a:rPr dirty="0" err="1"/>
              <a:t>dat</a:t>
            </a:r>
            <a:r>
              <a:rPr lang="en-US" dirty="0" err="1"/>
              <a:t>os</a:t>
            </a:r>
            <a:r>
              <a:rPr dirty="0"/>
              <a:t>, </a:t>
            </a:r>
            <a:r>
              <a:rPr dirty="0" err="1"/>
              <a:t>val</a:t>
            </a:r>
            <a:r>
              <a:rPr lang="en-US" dirty="0" err="1"/>
              <a:t>ores</a:t>
            </a:r>
            <a:r>
              <a:rPr dirty="0"/>
              <a:t>, etc.).</a:t>
            </a:r>
          </a:p>
        </p:txBody>
      </p:sp>
      <p:sp>
        <p:nvSpPr>
          <p:cNvPr id="318" name="Add parameters in the header as sub-values of params.…"/>
          <p:cNvSpPr txBox="1"/>
          <p:nvPr/>
        </p:nvSpPr>
        <p:spPr>
          <a:xfrm>
            <a:off x="318995" y="6227291"/>
            <a:ext cx="1347230" cy="18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Agregue parámetros en el encabezado como subvalores de parámetros.</a:t>
            </a:r>
            <a:endParaRPr sz="1000" dirty="0"/>
          </a:p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Llamada parámetros en el código </a:t>
            </a:r>
            <a:r>
              <a:rPr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params$&lt;name&gt;</a:t>
            </a:r>
            <a:r>
              <a:rPr sz="1000" dirty="0"/>
              <a:t>.</a:t>
            </a:r>
          </a:p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Establezca los parámetros con </a:t>
            </a:r>
            <a:r>
              <a:rPr lang="es-ES" sz="1000" dirty="0" err="1"/>
              <a:t>Knit</a:t>
            </a:r>
            <a:r>
              <a:rPr lang="es-ES" sz="1000" dirty="0"/>
              <a:t> with </a:t>
            </a:r>
            <a:r>
              <a:rPr lang="es-ES" sz="1000" dirty="0" err="1"/>
              <a:t>Parameters</a:t>
            </a:r>
            <a:r>
              <a:rPr lang="es-ES" sz="1000" dirty="0"/>
              <a:t> o el argumento </a:t>
            </a:r>
            <a:r>
              <a:rPr lang="es-ES" sz="1000" dirty="0" err="1"/>
              <a:t>params</a:t>
            </a:r>
            <a:r>
              <a:rPr lang="es-ES" sz="1000" dirty="0"/>
              <a:t> de render().</a:t>
            </a:r>
            <a:endParaRPr sz="1000" dirty="0"/>
          </a:p>
        </p:txBody>
      </p:sp>
      <p:sp>
        <p:nvSpPr>
          <p:cNvPr id="319" name="Turn your report into an interactive  Shiny document in 4 steps:…"/>
          <p:cNvSpPr txBox="1"/>
          <p:nvPr/>
        </p:nvSpPr>
        <p:spPr>
          <a:xfrm>
            <a:off x="10517341" y="5835132"/>
            <a:ext cx="3111133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Convierta su informe en un documento </a:t>
            </a:r>
            <a:r>
              <a:rPr lang="es-ES" dirty="0" err="1"/>
              <a:t>Shiny</a:t>
            </a:r>
            <a:r>
              <a:rPr lang="es-ES" dirty="0"/>
              <a:t> interactivo en 4 pasos:</a:t>
            </a:r>
            <a:endParaRPr dirty="0"/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Añade</a:t>
            </a:r>
            <a:r>
              <a:rPr dirty="0"/>
              <a:t> </a:t>
            </a:r>
            <a:r>
              <a:rPr b="1" dirty="0"/>
              <a:t>runtime: shiny</a:t>
            </a:r>
            <a:r>
              <a:rPr dirty="0"/>
              <a:t> </a:t>
            </a:r>
            <a:r>
              <a:rPr lang="es-ES" dirty="0"/>
              <a:t>al encabezado YAML.</a:t>
            </a:r>
            <a:endParaRPr dirty="0"/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Llame a las funciones de entrada </a:t>
            </a:r>
            <a:r>
              <a:rPr lang="es-ES" dirty="0" err="1"/>
              <a:t>Shiny</a:t>
            </a:r>
            <a:r>
              <a:rPr lang="es-ES" dirty="0"/>
              <a:t> para incrustar objetos de entrada.</a:t>
            </a:r>
            <a:endParaRPr dirty="0"/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Llame a las funciones de renderizado </a:t>
            </a:r>
            <a:r>
              <a:rPr lang="es-ES" dirty="0" err="1"/>
              <a:t>Shiny</a:t>
            </a:r>
            <a:r>
              <a:rPr lang="es-ES" dirty="0"/>
              <a:t> para incrustar la salida reactiva.</a:t>
            </a:r>
            <a:endParaRPr dirty="0"/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dirty="0"/>
              <a:t>Render</a:t>
            </a:r>
            <a:r>
              <a:rPr lang="es-ES" dirty="0"/>
              <a:t>ice</a:t>
            </a:r>
            <a:r>
              <a:rPr dirty="0"/>
              <a:t> </a:t>
            </a:r>
            <a:r>
              <a:rPr lang="es-ES" dirty="0"/>
              <a:t>con</a:t>
            </a:r>
            <a:r>
              <a:rPr dirty="0"/>
              <a:t> </a:t>
            </a:r>
            <a:r>
              <a:rPr b="1" dirty="0" err="1"/>
              <a:t>rmarkdown</a:t>
            </a:r>
            <a:r>
              <a:rPr b="1" dirty="0"/>
              <a:t>::run()</a:t>
            </a:r>
            <a:r>
              <a:rPr dirty="0"/>
              <a:t> o </a:t>
            </a:r>
            <a:r>
              <a:rPr lang="es-ES" dirty="0"/>
              <a:t>de </a:t>
            </a:r>
            <a:r>
              <a:rPr dirty="0"/>
              <a:t>click</a:t>
            </a:r>
            <a:r>
              <a:rPr lang="es-ES" dirty="0"/>
              <a:t> en</a:t>
            </a:r>
            <a:r>
              <a:rPr dirty="0"/>
              <a:t> </a:t>
            </a:r>
            <a:r>
              <a:rPr b="1" dirty="0"/>
              <a:t>Run Document</a:t>
            </a:r>
            <a:r>
              <a:rPr dirty="0"/>
              <a:t> </a:t>
            </a:r>
            <a:r>
              <a:rPr lang="es-ES" dirty="0"/>
              <a:t>e</a:t>
            </a:r>
            <a:r>
              <a:rPr dirty="0"/>
              <a:t>n RStudio IDE.</a:t>
            </a:r>
          </a:p>
        </p:txBody>
      </p:sp>
      <p:grpSp>
        <p:nvGrpSpPr>
          <p:cNvPr id="322" name="Agrupar"/>
          <p:cNvGrpSpPr/>
          <p:nvPr/>
        </p:nvGrpSpPr>
        <p:grpSpPr>
          <a:xfrm>
            <a:off x="10533309" y="7319690"/>
            <a:ext cx="2092920" cy="1871341"/>
            <a:chOff x="-1" y="-1"/>
            <a:chExt cx="2092919" cy="1871339"/>
          </a:xfrm>
        </p:grpSpPr>
        <p:sp>
          <p:nvSpPr>
            <p:cNvPr id="320" name="Rectángulo"/>
            <p:cNvSpPr/>
            <p:nvPr/>
          </p:nvSpPr>
          <p:spPr>
            <a:xfrm>
              <a:off x="-1" y="513822"/>
              <a:ext cx="2092919" cy="1122404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1" name="---…"/>
            <p:cNvSpPr/>
            <p:nvPr/>
          </p:nvSpPr>
          <p:spPr>
            <a:xfrm>
              <a:off x="44344" y="-1"/>
              <a:ext cx="2046796" cy="187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---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>
                  <a:solidFill>
                    <a:srgbClr val="060C8E"/>
                  </a:solidFill>
                </a:rPr>
                <a:t>output:</a:t>
              </a:r>
              <a:r>
                <a:t> html_document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>
                  <a:solidFill>
                    <a:srgbClr val="060C8E"/>
                  </a:solidFill>
                </a:rPr>
                <a:t>runtime:</a:t>
              </a:r>
              <a:r>
                <a:t> shiny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---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```{r, echo = FALSE}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numericInput("n", 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  "How many cars?", 5)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renderTable({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  head(cars, input$n)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</a:t>
              </a:r>
            </a:p>
          </p:txBody>
        </p:sp>
      </p:grpSp>
      <p:pic>
        <p:nvPicPr>
          <p:cNvPr id="323" name="Screen Shot 2016-02-29 at 1.39.23 PM.png" descr="Screen Shot 2016-02-29 at 1.39.2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924" y="7370491"/>
            <a:ext cx="921054" cy="1769739"/>
          </a:xfrm>
          <a:prstGeom prst="rect">
            <a:avLst/>
          </a:prstGeom>
          <a:ln w="3175">
            <a:solidFill>
              <a:srgbClr val="79ABDB"/>
            </a:solidFill>
            <a:miter lim="400000"/>
          </a:ln>
        </p:spPr>
      </p:pic>
      <p:pic>
        <p:nvPicPr>
          <p:cNvPr id="324" name="shiny-hexbin-sticker-from-rstudio.png" descr="shiny-hexbin-sticker-from-rstud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216" y="5491162"/>
            <a:ext cx="577670" cy="64636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ublish on Posit Connect  to share R Markdown documents  securely, schedule automatic  updates, and interact with parameters in real-time. posit.co/products/enterprise/connect."/>
          <p:cNvSpPr txBox="1"/>
          <p:nvPr/>
        </p:nvSpPr>
        <p:spPr>
          <a:xfrm>
            <a:off x="10527362" y="4085455"/>
            <a:ext cx="2999296" cy="11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defRPr sz="1100" b="0">
                <a:solidFill>
                  <a:srgbClr val="000000"/>
                </a:solidFill>
              </a:defRPr>
            </a:pPr>
            <a:r>
              <a:rPr lang="es-ES" sz="1100" dirty="0">
                <a:solidFill>
                  <a:srgbClr val="000000"/>
                </a:solidFill>
              </a:rPr>
              <a:t>Publicar en</a:t>
            </a:r>
            <a:r>
              <a:rPr sz="1100" dirty="0">
                <a:solidFill>
                  <a:srgbClr val="000000"/>
                </a:solidFill>
              </a:rPr>
              <a:t> </a:t>
            </a:r>
            <a:r>
              <a:rPr b="1" dirty="0"/>
              <a:t>Posit Connect</a:t>
            </a:r>
            <a:r>
              <a:rPr dirty="0"/>
              <a:t> </a:t>
            </a:r>
            <a:br>
              <a:rPr dirty="0"/>
            </a:br>
            <a:r>
              <a:rPr lang="es-ES" dirty="0"/>
              <a:t>para compartir documentos de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R </a:t>
            </a:r>
            <a:r>
              <a:rPr lang="es-ES" dirty="0" err="1"/>
              <a:t>Markdown</a:t>
            </a:r>
            <a:r>
              <a:rPr lang="es-ES" dirty="0"/>
              <a:t> de forma segura,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programar actualizaciones 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automáticas e interactuar con parámetros en tiempo real.</a:t>
            </a:r>
            <a:r>
              <a:rPr dirty="0"/>
              <a:t> </a:t>
            </a:r>
            <a:r>
              <a:rPr b="1" u="sng" dirty="0">
                <a:hlinkClick r:id="rId4"/>
              </a:rPr>
              <a:t>posit.co/products/enterprise/connect</a:t>
            </a:r>
            <a:r>
              <a:rPr dirty="0"/>
              <a:t>.</a:t>
            </a:r>
          </a:p>
        </p:txBody>
      </p:sp>
      <p:sp>
        <p:nvSpPr>
          <p:cNvPr id="326" name="Save, then Knit to preview the document output. The resulting HTML/PDF/MS Word/etc. document will be created and saved in the same directory as the .Rmd file.…"/>
          <p:cNvSpPr txBox="1"/>
          <p:nvPr/>
        </p:nvSpPr>
        <p:spPr>
          <a:xfrm>
            <a:off x="10536715" y="2983088"/>
            <a:ext cx="3100246" cy="100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8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</a:defRPr>
            </a:pPr>
            <a:r>
              <a:rPr lang="es-ES" sz="900" dirty="0"/>
              <a:t>Guarda</a:t>
            </a:r>
            <a:r>
              <a:rPr sz="900" b="0" dirty="0"/>
              <a:t>, </a:t>
            </a:r>
            <a:r>
              <a:rPr lang="es-ES" sz="900" b="0" dirty="0"/>
              <a:t>y, a continuación, </a:t>
            </a:r>
            <a:r>
              <a:rPr lang="es-ES" sz="900" b="0" dirty="0" err="1"/>
              <a:t>Knit</a:t>
            </a:r>
            <a:r>
              <a:rPr lang="es-ES" sz="900" b="0" dirty="0"/>
              <a:t> para obtener una vista previa de la salida del documento</a:t>
            </a:r>
            <a:r>
              <a:rPr sz="900" b="0" dirty="0"/>
              <a:t>. </a:t>
            </a:r>
            <a:r>
              <a:rPr lang="es-ES" sz="900" b="0" dirty="0"/>
              <a:t>El documento HTML/PDF/MS Word/etc. resultante se creará y guardará en el mismo directorio que el archivo . Archivo </a:t>
            </a:r>
            <a:r>
              <a:rPr lang="es-ES" sz="900" b="0" dirty="0" err="1"/>
              <a:t>Rmd</a:t>
            </a:r>
            <a:r>
              <a:rPr lang="es-ES" sz="900" b="0" dirty="0"/>
              <a:t>.</a:t>
            </a:r>
            <a:endParaRPr sz="900" b="0" dirty="0"/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sz="900" dirty="0"/>
              <a:t>Use </a:t>
            </a:r>
            <a:r>
              <a:rPr sz="900" b="1" dirty="0" err="1"/>
              <a:t>rmarkdown</a:t>
            </a:r>
            <a:r>
              <a:rPr sz="900" b="1" dirty="0"/>
              <a:t>::render() </a:t>
            </a:r>
            <a:r>
              <a:rPr lang="es-ES" sz="900" dirty="0"/>
              <a:t>para renderizar/tejer en la consola de R.</a:t>
            </a:r>
            <a:r>
              <a:rPr sz="900" dirty="0"/>
              <a:t> </a:t>
            </a:r>
            <a:r>
              <a:rPr lang="es-ES" sz="900" dirty="0"/>
              <a:t>Vea</a:t>
            </a:r>
            <a:r>
              <a:rPr sz="900" dirty="0"/>
              <a:t> </a:t>
            </a:r>
            <a:r>
              <a:rPr sz="900" b="1" dirty="0"/>
              <a:t>?render</a:t>
            </a:r>
            <a:r>
              <a:rPr sz="900" dirty="0"/>
              <a:t> </a:t>
            </a:r>
            <a:r>
              <a:rPr lang="es-ES" sz="900" dirty="0"/>
              <a:t>para conocer las opciones disponibles.</a:t>
            </a:r>
            <a:endParaRPr sz="900" dirty="0"/>
          </a:p>
        </p:txBody>
      </p:sp>
      <p:sp>
        <p:nvSpPr>
          <p:cNvPr id="327" name="Línea"/>
          <p:cNvSpPr/>
          <p:nvPr/>
        </p:nvSpPr>
        <p:spPr>
          <a:xfrm>
            <a:off x="10522836" y="666458"/>
            <a:ext cx="104775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8" name="Render"/>
          <p:cNvSpPr txBox="1"/>
          <p:nvPr/>
        </p:nvSpPr>
        <p:spPr>
          <a:xfrm>
            <a:off x="10497436" y="805929"/>
            <a:ext cx="1128514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sz="1800" dirty="0"/>
              <a:t>Render</a:t>
            </a:r>
            <a:r>
              <a:rPr lang="es-ES" sz="1800" dirty="0"/>
              <a:t>izar</a:t>
            </a:r>
            <a:endParaRPr sz="1800" dirty="0"/>
          </a:p>
        </p:txBody>
      </p:sp>
      <p:sp>
        <p:nvSpPr>
          <p:cNvPr id="329" name="Línea"/>
          <p:cNvSpPr/>
          <p:nvPr/>
        </p:nvSpPr>
        <p:spPr>
          <a:xfrm>
            <a:off x="10527362" y="3817122"/>
            <a:ext cx="312548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0" name="Share"/>
          <p:cNvSpPr txBox="1"/>
          <p:nvPr/>
        </p:nvSpPr>
        <p:spPr>
          <a:xfrm>
            <a:off x="10514869" y="3865344"/>
            <a:ext cx="1352934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2F6971"/>
                </a:solidFill>
              </a:defRPr>
            </a:pPr>
            <a:r>
              <a:rPr lang="es-ES" sz="2400" dirty="0"/>
              <a:t>Compartir</a:t>
            </a:r>
            <a:endParaRPr sz="2400" dirty="0"/>
          </a:p>
        </p:txBody>
      </p:sp>
      <p:sp>
        <p:nvSpPr>
          <p:cNvPr id="331" name="Use the document's YAML header to set an output format and customize it with output options."/>
          <p:cNvSpPr txBox="1"/>
          <p:nvPr/>
        </p:nvSpPr>
        <p:spPr>
          <a:xfrm>
            <a:off x="310208" y="1142251"/>
            <a:ext cx="3079555" cy="55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Use el encabezado YAML del documento para establecer un formato de salida y personalizarlo con opciones de salida</a:t>
            </a:r>
            <a:r>
              <a:rPr sz="1050" dirty="0"/>
              <a:t>.</a:t>
            </a:r>
          </a:p>
        </p:txBody>
      </p:sp>
      <p:pic>
        <p:nvPicPr>
          <p:cNvPr id="332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771" y="6810639"/>
            <a:ext cx="1270001" cy="88413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Customize HTML documents with Bootswatch themes from the bslib package using the theme output option.…"/>
          <p:cNvSpPr txBox="1"/>
          <p:nvPr/>
        </p:nvSpPr>
        <p:spPr>
          <a:xfrm>
            <a:off x="3715291" y="5835132"/>
            <a:ext cx="3111132" cy="917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Personalice los documentos HTML con temas de </a:t>
            </a:r>
            <a:r>
              <a:rPr lang="es-ES" dirty="0" err="1"/>
              <a:t>Bootswatch</a:t>
            </a:r>
            <a:r>
              <a:rPr lang="es-ES" dirty="0"/>
              <a:t> del paquete </a:t>
            </a:r>
            <a:r>
              <a:rPr lang="es-ES" dirty="0" err="1"/>
              <a:t>bslib</a:t>
            </a:r>
            <a:r>
              <a:rPr lang="es-ES" dirty="0"/>
              <a:t> utilizando la opción de salida del tema.
Utilice </a:t>
            </a:r>
            <a:r>
              <a:rPr lang="es-ES" dirty="0" err="1"/>
              <a:t>bslib</a:t>
            </a:r>
            <a:r>
              <a:rPr lang="es-ES" dirty="0"/>
              <a:t>::</a:t>
            </a:r>
            <a:r>
              <a:rPr lang="es-ES" dirty="0" err="1"/>
              <a:t>bootswatch_themes</a:t>
            </a:r>
            <a:r>
              <a:rPr lang="es-ES" dirty="0"/>
              <a:t>() para listar los temas disponibles.</a:t>
            </a:r>
            <a:endParaRPr dirty="0"/>
          </a:p>
        </p:txBody>
      </p:sp>
      <p:sp>
        <p:nvSpPr>
          <p:cNvPr id="334" name="More on bslib at pkgs.rstudio.com/bslib/."/>
          <p:cNvSpPr txBox="1"/>
          <p:nvPr/>
        </p:nvSpPr>
        <p:spPr>
          <a:xfrm>
            <a:off x="3715291" y="9940516"/>
            <a:ext cx="3079555" cy="22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Más sobre</a:t>
            </a:r>
            <a:r>
              <a:rPr dirty="0"/>
              <a:t> </a:t>
            </a:r>
            <a:r>
              <a:rPr b="1" dirty="0" err="1"/>
              <a:t>bslib</a:t>
            </a:r>
            <a:r>
              <a:rPr b="1" dirty="0"/>
              <a:t>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u="sng" dirty="0">
                <a:hlinkClick r:id="rId6"/>
              </a:rPr>
              <a:t>pkgs.rstudio.com/</a:t>
            </a:r>
            <a:r>
              <a:rPr b="1" u="sng" dirty="0" err="1">
                <a:hlinkClick r:id="rId6"/>
              </a:rPr>
              <a:t>bslib</a:t>
            </a:r>
            <a:r>
              <a:rPr b="1" u="sng" dirty="0">
                <a:hlinkClick r:id="rId6"/>
              </a:rPr>
              <a:t>/</a:t>
            </a:r>
            <a:r>
              <a:rPr dirty="0"/>
              <a:t>. </a:t>
            </a:r>
          </a:p>
        </p:txBody>
      </p:sp>
      <p:sp>
        <p:nvSpPr>
          <p:cNvPr id="335" name="BOOTSWATCH THEMES"/>
          <p:cNvSpPr txBox="1"/>
          <p:nvPr/>
        </p:nvSpPr>
        <p:spPr>
          <a:xfrm>
            <a:off x="3715291" y="5598566"/>
            <a:ext cx="195887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TEMAS DE BOOTSWATCH</a:t>
            </a:r>
            <a:endParaRPr dirty="0"/>
          </a:p>
        </p:txBody>
      </p:sp>
      <p:sp>
        <p:nvSpPr>
          <p:cNvPr id="336" name="STYLING WITH CSS AND SCSS"/>
          <p:cNvSpPr txBox="1"/>
          <p:nvPr/>
        </p:nvSpPr>
        <p:spPr>
          <a:xfrm>
            <a:off x="7111058" y="5585866"/>
            <a:ext cx="190917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ESTILO CON CSS Y SCSS</a:t>
            </a:r>
            <a:endParaRPr dirty="0"/>
          </a:p>
        </p:txBody>
      </p:sp>
      <p:sp>
        <p:nvSpPr>
          <p:cNvPr id="337" name="Add CSS and SCSS to your document by adding a path to a file with the css option in the YAML header."/>
          <p:cNvSpPr txBox="1"/>
          <p:nvPr/>
        </p:nvSpPr>
        <p:spPr>
          <a:xfrm>
            <a:off x="7111058" y="5835132"/>
            <a:ext cx="3111132" cy="536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/>
              <a:t>Agregue CSS y SCSS a su documento agregando una ruta a un archivo con la opción css en el encabezado YAML.</a:t>
            </a:r>
            <a:endParaRPr dirty="0"/>
          </a:p>
        </p:txBody>
      </p:sp>
      <p:sp>
        <p:nvSpPr>
          <p:cNvPr id="338" name="--- title: &quot;Document Title&quot; author: &quot;Author Name&quot; output:   html_document:     theme:       bootswatch: solar ---"/>
          <p:cNvSpPr txBox="1"/>
          <p:nvPr/>
        </p:nvSpPr>
        <p:spPr>
          <a:xfrm>
            <a:off x="5021608" y="6695214"/>
            <a:ext cx="1390911" cy="111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"Document Title"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theme: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bootswatch: </a:t>
            </a:r>
            <a:r>
              <a:t>solar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39" name="--- title: &quot;My Document&quot; author: &quot;Author Name&quot; output:   html_document:     css: &quot;style.css&quot; ---"/>
          <p:cNvSpPr txBox="1"/>
          <p:nvPr/>
        </p:nvSpPr>
        <p:spPr>
          <a:xfrm>
            <a:off x="7047558" y="6258334"/>
            <a:ext cx="1390911" cy="99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"My Document"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css: </a:t>
            </a:r>
            <a:r>
              <a:rPr>
                <a:solidFill>
                  <a:srgbClr val="036B07"/>
                </a:solidFill>
              </a:rPr>
              <a:t>"style.css"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0" name="--- title: &quot;My Document&quot; author: &quot;Author Name&quot; output:   html_document:     toc: TRUE ---"/>
          <p:cNvSpPr txBox="1"/>
          <p:nvPr/>
        </p:nvSpPr>
        <p:spPr>
          <a:xfrm>
            <a:off x="311687" y="1466064"/>
            <a:ext cx="1390911" cy="993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"My Document"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toc: </a:t>
            </a:r>
            <a:r>
              <a:rPr>
                <a:solidFill>
                  <a:srgbClr val="5A56F6"/>
                </a:solidFill>
              </a:rPr>
              <a:t>TRUE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1" name="PARAMETERS"/>
          <p:cNvSpPr txBox="1"/>
          <p:nvPr/>
        </p:nvSpPr>
        <p:spPr>
          <a:xfrm>
            <a:off x="320157" y="5623966"/>
            <a:ext cx="109324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PARÁMETROS</a:t>
            </a:r>
            <a:endParaRPr dirty="0"/>
          </a:p>
        </p:txBody>
      </p:sp>
      <p:sp>
        <p:nvSpPr>
          <p:cNvPr id="342" name="---…"/>
          <p:cNvSpPr/>
          <p:nvPr/>
        </p:nvSpPr>
        <p:spPr>
          <a:xfrm>
            <a:off x="1708299" y="6202874"/>
            <a:ext cx="1254805" cy="48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---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params: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>
                <a:solidFill>
                  <a:srgbClr val="060C8E"/>
                </a:solidFill>
              </a:rPr>
              <a:t>state: </a:t>
            </a:r>
            <a:r>
              <a:rPr dirty="0">
                <a:solidFill>
                  <a:srgbClr val="036B07"/>
                </a:solidFill>
              </a:rPr>
              <a:t>"</a:t>
            </a:r>
            <a:r>
              <a:rPr dirty="0" err="1">
                <a:solidFill>
                  <a:srgbClr val="036B07"/>
                </a:solidFill>
              </a:rPr>
              <a:t>hawaii</a:t>
            </a:r>
            <a:r>
              <a:rPr dirty="0">
                <a:solidFill>
                  <a:srgbClr val="036B07"/>
                </a:solidFill>
              </a:rPr>
              <a:t>"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 b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---</a:t>
            </a:r>
          </a:p>
        </p:txBody>
      </p:sp>
      <p:grpSp>
        <p:nvGrpSpPr>
          <p:cNvPr id="345" name="Agrupar"/>
          <p:cNvGrpSpPr/>
          <p:nvPr/>
        </p:nvGrpSpPr>
        <p:grpSpPr>
          <a:xfrm>
            <a:off x="1668290" y="6717577"/>
            <a:ext cx="1900787" cy="551474"/>
            <a:chOff x="-1" y="-1"/>
            <a:chExt cx="1900785" cy="551472"/>
          </a:xfrm>
        </p:grpSpPr>
        <p:sp>
          <p:nvSpPr>
            <p:cNvPr id="343" name="Rectángulo"/>
            <p:cNvSpPr/>
            <p:nvPr/>
          </p:nvSpPr>
          <p:spPr>
            <a:xfrm>
              <a:off x="-1" y="-1"/>
              <a:ext cx="1900785" cy="547230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4" name="```{r}…"/>
            <p:cNvSpPr/>
            <p:nvPr/>
          </p:nvSpPr>
          <p:spPr>
            <a:xfrm>
              <a:off x="47337" y="75220"/>
              <a:ext cx="180611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9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 dirty="0"/>
                <a:t>```{r}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9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 dirty="0"/>
                <a:t>data &lt;- </a:t>
              </a:r>
              <a:r>
                <a:rPr dirty="0" err="1"/>
                <a:t>df</a:t>
              </a:r>
              <a:r>
                <a:rPr dirty="0"/>
                <a:t>[, </a:t>
              </a:r>
              <a:r>
                <a:rPr dirty="0" err="1"/>
                <a:t>params$state</a:t>
              </a:r>
              <a:r>
                <a:rPr dirty="0"/>
                <a:t>]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900" b="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 dirty="0"/>
                <a:t>summary(data)</a:t>
              </a:r>
              <a:br>
                <a:rPr dirty="0"/>
              </a:br>
              <a:r>
                <a:rPr dirty="0"/>
                <a:t>```</a:t>
              </a:r>
            </a:p>
          </p:txBody>
        </p:sp>
      </p:grpSp>
      <p:pic>
        <p:nvPicPr>
          <p:cNvPr id="346" name="Screen Shot 2016-02-29 at 4.53.30 PM.png" descr="Screen Shot 2016-02-29 at 4.53.30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051" y="7393745"/>
            <a:ext cx="1257301" cy="873825"/>
          </a:xfrm>
          <a:prstGeom prst="rect">
            <a:avLst/>
          </a:prstGeom>
          <a:ln w="3175">
            <a:solidFill>
              <a:srgbClr val="79ABDB"/>
            </a:solidFill>
            <a:miter lim="400000"/>
          </a:ln>
        </p:spPr>
      </p:pic>
      <p:sp>
        <p:nvSpPr>
          <p:cNvPr id="347" name="Línea"/>
          <p:cNvSpPr/>
          <p:nvPr/>
        </p:nvSpPr>
        <p:spPr>
          <a:xfrm>
            <a:off x="325320" y="5298262"/>
            <a:ext cx="13320253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8" name="INTERACTIVITY"/>
          <p:cNvSpPr txBox="1"/>
          <p:nvPr/>
        </p:nvSpPr>
        <p:spPr>
          <a:xfrm>
            <a:off x="10520610" y="5611266"/>
            <a:ext cx="129843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/>
              <a:t>INTERACTIVIDAD</a:t>
            </a:r>
            <a:endParaRPr dirty="0"/>
          </a:p>
        </p:txBody>
      </p:sp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6300" y="203200"/>
            <a:ext cx="1384300" cy="15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USTOM THEMES"/>
          <p:cNvSpPr txBox="1"/>
          <p:nvPr/>
        </p:nvSpPr>
        <p:spPr>
          <a:xfrm>
            <a:off x="3715291" y="8018810"/>
            <a:ext cx="204382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s-ES"/>
              <a:t>TEMAS PERSONALIZADOS</a:t>
            </a:r>
            <a:endParaRPr dirty="0"/>
          </a:p>
        </p:txBody>
      </p:sp>
      <p:sp>
        <p:nvSpPr>
          <p:cNvPr id="351" name="Customize individual HTML elements using bslib variables. Use ?bs_theme to see more variables."/>
          <p:cNvSpPr txBox="1"/>
          <p:nvPr/>
        </p:nvSpPr>
        <p:spPr>
          <a:xfrm>
            <a:off x="3715291" y="8277489"/>
            <a:ext cx="3111132" cy="52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/>
              <a:t>Personalice elementos HTML individuales utilizando variables bslib. Utilice ?bs_theme para ver más variables.</a:t>
            </a:r>
            <a:endParaRPr dirty="0"/>
          </a:p>
        </p:txBody>
      </p:sp>
      <p:sp>
        <p:nvSpPr>
          <p:cNvPr id="352" name="Apply CSS styling by writing HTML tags directly or:…"/>
          <p:cNvSpPr txBox="1"/>
          <p:nvPr/>
        </p:nvSpPr>
        <p:spPr>
          <a:xfrm>
            <a:off x="7111058" y="7311092"/>
            <a:ext cx="3131717" cy="225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Aplique el estilo CSS escribiendo etiquetas HTML directamente o:</a:t>
            </a:r>
            <a:endParaRPr dirty="0"/>
          </a:p>
          <a:p>
            <a:pPr marL="135819" indent="-135819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Utilice </a:t>
            </a:r>
            <a:r>
              <a:rPr lang="es-ES" dirty="0" err="1"/>
              <a:t>markdown</a:t>
            </a:r>
            <a:r>
              <a:rPr lang="es-ES" dirty="0"/>
              <a:t> para aplicar atributos de estilo en línea.</a:t>
            </a:r>
            <a:br>
              <a:rPr dirty="0"/>
            </a:br>
            <a:br>
              <a:rPr dirty="0"/>
            </a:br>
            <a:r>
              <a:rPr lang="es-ES" dirty="0"/>
              <a:t>Intervalo entre corchetes</a:t>
            </a:r>
            <a:br>
              <a:rPr dirty="0"/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A [green]{.my-color} word.</a:t>
            </a:r>
            <a:r>
              <a:rPr dirty="0"/>
              <a:t> </a:t>
            </a:r>
            <a:br>
              <a:rPr dirty="0"/>
            </a:br>
            <a:br>
              <a:rPr dirty="0"/>
            </a:br>
            <a:r>
              <a:rPr lang="es-ES" dirty="0" err="1"/>
              <a:t>Div</a:t>
            </a:r>
            <a:br>
              <a:rPr dirty="0"/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::: {.my-color}</a:t>
            </a:r>
            <a:b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All of these words </a:t>
            </a:r>
            <a:b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are green.</a:t>
            </a:r>
            <a:b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dirty="0">
                <a:solidFill>
                  <a:schemeClr val="tx1">
                    <a:lumMod val="60000"/>
                    <a:lumOff val="40000"/>
                  </a:schemeClr>
                </a:solidFill>
              </a:rPr>
              <a:t>:::</a:t>
            </a:r>
            <a:br>
              <a:rPr dirty="0"/>
            </a:br>
            <a:endParaRPr dirty="0"/>
          </a:p>
          <a:p>
            <a:pPr marL="135819" indent="-135819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Utiliza el editor visual. Vete a</a:t>
            </a:r>
            <a:r>
              <a:rPr dirty="0"/>
              <a:t> </a:t>
            </a:r>
            <a:r>
              <a:rPr b="1" dirty="0"/>
              <a:t>Format &gt; Div/Span</a:t>
            </a:r>
            <a:r>
              <a:rPr dirty="0"/>
              <a:t> </a:t>
            </a:r>
            <a:r>
              <a:rPr lang="es-ES" dirty="0"/>
              <a:t>y agregue estilo CSS directamente con Editar atributos.</a:t>
            </a:r>
            <a:endParaRPr dirty="0"/>
          </a:p>
        </p:txBody>
      </p:sp>
      <p:sp>
        <p:nvSpPr>
          <p:cNvPr id="353" name="--- output:   html_document:     theme:       bg: &quot;#121212&quot;       fg: &quot;#E4E4E4&quot;…"/>
          <p:cNvSpPr txBox="1"/>
          <p:nvPr/>
        </p:nvSpPr>
        <p:spPr>
          <a:xfrm>
            <a:off x="3715291" y="8677046"/>
            <a:ext cx="2252404" cy="123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theme: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bg: </a:t>
            </a:r>
            <a:r>
              <a:rPr>
                <a:solidFill>
                  <a:srgbClr val="036B07"/>
                </a:solidFill>
              </a:rPr>
              <a:t>"#121212"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fg: </a:t>
            </a:r>
            <a:r>
              <a:rPr>
                <a:solidFill>
                  <a:srgbClr val="036B07"/>
                </a:solidFill>
              </a:rPr>
              <a:t>"#E4E4E4"</a:t>
            </a:r>
            <a:endParaRPr>
              <a:solidFill>
                <a:srgbClr val="060C8E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060C8E"/>
                </a:solidFill>
              </a:rPr>
              <a:t>      base_font: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  google: </a:t>
            </a:r>
            <a:r>
              <a:rPr>
                <a:solidFill>
                  <a:srgbClr val="036B07"/>
                </a:solidFill>
              </a:rPr>
              <a:t>"Prompt"</a:t>
            </a:r>
            <a:br/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54" name="Also see Shiny Prerendered for better performance. rmarkdown.rstudio.com/authoring_shiny_prerendered.…"/>
          <p:cNvSpPr txBox="1"/>
          <p:nvPr/>
        </p:nvSpPr>
        <p:spPr>
          <a:xfrm>
            <a:off x="10517341" y="9178374"/>
            <a:ext cx="3187701" cy="11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1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Consulte también </a:t>
            </a:r>
            <a:r>
              <a:rPr lang="es-ES" dirty="0" err="1"/>
              <a:t>Prerenderizado</a:t>
            </a:r>
            <a:r>
              <a:rPr lang="es-ES" dirty="0"/>
              <a:t> </a:t>
            </a:r>
            <a:r>
              <a:rPr lang="es-ES" dirty="0" err="1"/>
              <a:t>variocolor</a:t>
            </a:r>
            <a:r>
              <a:rPr lang="es-ES" dirty="0"/>
              <a:t> para obtener un mejor rendimiento</a:t>
            </a:r>
            <a:r>
              <a:rPr dirty="0"/>
              <a:t>. </a:t>
            </a:r>
            <a:r>
              <a:rPr b="1" u="sng" dirty="0">
                <a:hlinkClick r:id="rId9"/>
              </a:rPr>
              <a:t>rmarkdown.rstudio.com/</a:t>
            </a:r>
            <a:r>
              <a:rPr b="1" u="sng" dirty="0" err="1">
                <a:hlinkClick r:id="rId9"/>
              </a:rPr>
              <a:t>authoring_shiny_prerendered</a:t>
            </a:r>
            <a:r>
              <a:rPr dirty="0"/>
              <a:t>.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Inserte una aplicación completa en su documento con</a:t>
            </a:r>
            <a:r>
              <a:rPr dirty="0"/>
              <a:t> </a:t>
            </a:r>
            <a:r>
              <a:rPr b="1" dirty="0"/>
              <a:t>shiny::</a:t>
            </a:r>
            <a:r>
              <a:rPr b="1" dirty="0" err="1"/>
              <a:t>shinyAppDir</a:t>
            </a:r>
            <a:r>
              <a:rPr b="1" dirty="0"/>
              <a:t>()</a:t>
            </a:r>
            <a:r>
              <a:rPr dirty="0"/>
              <a:t>. M</a:t>
            </a:r>
            <a:r>
              <a:rPr lang="es-ES" dirty="0" err="1"/>
              <a:t>ás</a:t>
            </a:r>
            <a:r>
              <a:rPr lang="es-ES"/>
              <a:t> en</a:t>
            </a:r>
            <a:r>
              <a:t> </a:t>
            </a:r>
            <a:r>
              <a:rPr b="1" u="sng" dirty="0">
                <a:hlinkClick r:id="rId10"/>
              </a:rPr>
              <a:t>bookdown.org/</a:t>
            </a:r>
            <a:r>
              <a:rPr b="1" u="sng" dirty="0" err="1">
                <a:hlinkClick r:id="rId10"/>
              </a:rPr>
              <a:t>yihui</a:t>
            </a:r>
            <a:r>
              <a:rPr b="1" u="sng" dirty="0">
                <a:hlinkClick r:id="rId10"/>
              </a:rPr>
              <a:t>/</a:t>
            </a:r>
            <a:r>
              <a:rPr b="1" u="sng" dirty="0" err="1">
                <a:hlinkClick r:id="rId10"/>
              </a:rPr>
              <a:t>rmarkdown</a:t>
            </a:r>
            <a:r>
              <a:rPr b="1" u="sng" dirty="0">
                <a:hlinkClick r:id="rId10"/>
              </a:rPr>
              <a:t>/shiny-embedded.html</a:t>
            </a:r>
            <a:r>
              <a:rPr dirty="0"/>
              <a:t>. </a:t>
            </a:r>
          </a:p>
        </p:txBody>
      </p:sp>
      <p:sp>
        <p:nvSpPr>
          <p:cNvPr id="355" name="REUSABLE TEMPLATES"/>
          <p:cNvSpPr txBox="1"/>
          <p:nvPr/>
        </p:nvSpPr>
        <p:spPr>
          <a:xfrm>
            <a:off x="318995" y="8333531"/>
            <a:ext cx="221695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rPr lang="es-ES" dirty="0"/>
              <a:t>PLANTILLAS REUTILIZABLES</a:t>
            </a:r>
            <a:endParaRPr dirty="0"/>
          </a:p>
        </p:txBody>
      </p:sp>
      <p:sp>
        <p:nvSpPr>
          <p:cNvPr id="356" name="Create a new package with a inst/rmarkdown/templates directory.…"/>
          <p:cNvSpPr txBox="1"/>
          <p:nvPr/>
        </p:nvSpPr>
        <p:spPr>
          <a:xfrm>
            <a:off x="318995" y="8548592"/>
            <a:ext cx="3202457" cy="1772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Cree un nuevo paquete con un directorio </a:t>
            </a:r>
            <a:r>
              <a:rPr lang="es-ES" dirty="0" err="1"/>
              <a:t>inst</a:t>
            </a:r>
            <a:r>
              <a:rPr lang="es-ES" dirty="0"/>
              <a:t>/</a:t>
            </a:r>
            <a:r>
              <a:rPr lang="es-ES" dirty="0" err="1"/>
              <a:t>rmarkdown</a:t>
            </a:r>
            <a:r>
              <a:rPr lang="es-ES" dirty="0"/>
              <a:t>/</a:t>
            </a:r>
            <a:r>
              <a:rPr lang="es-ES" dirty="0" err="1"/>
              <a:t>templates</a:t>
            </a:r>
            <a:r>
              <a:rPr lang="es-ES" dirty="0"/>
              <a:t>.</a:t>
            </a:r>
            <a:endParaRPr dirty="0"/>
          </a:p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Agregue una carpeta que contenga </a:t>
            </a:r>
            <a:r>
              <a:rPr lang="es-ES" dirty="0" err="1"/>
              <a:t>template.yaml</a:t>
            </a:r>
            <a:r>
              <a:rPr lang="es-ES" dirty="0"/>
              <a:t> (abajo) y esqueleto. </a:t>
            </a:r>
            <a:r>
              <a:rPr lang="es-ES" dirty="0" err="1"/>
              <a:t>Rmd</a:t>
            </a:r>
            <a:r>
              <a:rPr lang="es-ES" dirty="0"/>
              <a:t> (contenido de la plantilla).</a:t>
            </a:r>
            <a:br>
              <a:rPr dirty="0"/>
            </a:br>
            <a:r>
              <a:rPr sz="10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br>
              <a:rPr sz="10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1000" dirty="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name: </a:t>
            </a:r>
            <a:r>
              <a:rPr sz="10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Template"</a:t>
            </a:r>
            <a:br>
              <a:rPr sz="1000" dirty="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1000" dirty="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 b="0">
                <a:solidFill>
                  <a:srgbClr val="000000"/>
                </a:solidFill>
              </a:defRPr>
            </a:pPr>
            <a:r>
              <a:rPr lang="es-ES" dirty="0"/>
              <a:t>Instale el paquete para acceder a la plantilla yendo a</a:t>
            </a:r>
            <a:br>
              <a:rPr dirty="0"/>
            </a:br>
            <a:r>
              <a:rPr b="1" dirty="0"/>
              <a:t>File &gt; New R Markdown &gt; From Template</a:t>
            </a:r>
            <a:r>
              <a:rPr dirty="0"/>
              <a:t>.</a:t>
            </a:r>
          </a:p>
        </p:txBody>
      </p:sp>
      <p:sp>
        <p:nvSpPr>
          <p:cNvPr id="357" name="Línea"/>
          <p:cNvSpPr/>
          <p:nvPr/>
        </p:nvSpPr>
        <p:spPr>
          <a:xfrm>
            <a:off x="327975" y="8311493"/>
            <a:ext cx="3082285" cy="1"/>
          </a:xfrm>
          <a:prstGeom prst="line">
            <a:avLst/>
          </a:prstGeom>
          <a:ln w="12700">
            <a:solidFill>
              <a:srgbClr val="E0E0E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64" name="Agrupar"/>
          <p:cNvGrpSpPr/>
          <p:nvPr/>
        </p:nvGrpSpPr>
        <p:grpSpPr>
          <a:xfrm>
            <a:off x="7519979" y="9566556"/>
            <a:ext cx="2052713" cy="538734"/>
            <a:chOff x="0" y="0"/>
            <a:chExt cx="2052712" cy="538733"/>
          </a:xfrm>
        </p:grpSpPr>
        <p:sp>
          <p:nvSpPr>
            <p:cNvPr id="358" name="Rectángulo"/>
            <p:cNvSpPr/>
            <p:nvPr/>
          </p:nvSpPr>
          <p:spPr>
            <a:xfrm>
              <a:off x="0" y="164082"/>
              <a:ext cx="1899910" cy="37465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9" name="This is a div with some text in it."/>
            <p:cNvSpPr txBox="1"/>
            <p:nvPr/>
          </p:nvSpPr>
          <p:spPr>
            <a:xfrm>
              <a:off x="8884" y="187260"/>
              <a:ext cx="2043828" cy="328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lvl1pPr>
            </a:lstStyle>
            <a:p>
              <a:r>
                <a:rPr lang="es-ES" dirty="0"/>
                <a:t>Este es un </a:t>
              </a:r>
              <a:r>
                <a:rPr lang="es-ES" dirty="0" err="1"/>
                <a:t>div</a:t>
              </a:r>
              <a:r>
                <a:rPr lang="es-ES" dirty="0"/>
                <a:t> con algo de texto</a:t>
              </a:r>
              <a:r>
                <a:rPr dirty="0"/>
                <a:t>.</a:t>
              </a:r>
            </a:p>
          </p:txBody>
        </p:sp>
        <p:sp>
          <p:nvSpPr>
            <p:cNvPr id="360" name="Círculo"/>
            <p:cNvSpPr/>
            <p:nvPr/>
          </p:nvSpPr>
          <p:spPr>
            <a:xfrm>
              <a:off x="1666502" y="31577"/>
              <a:ext cx="197024" cy="19702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361" name="..."/>
            <p:cNvSpPr txBox="1"/>
            <p:nvPr/>
          </p:nvSpPr>
          <p:spPr>
            <a:xfrm>
              <a:off x="1701901" y="0"/>
              <a:ext cx="128295" cy="17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1100">
                  <a:solidFill>
                    <a:srgbClr val="53585F"/>
                  </a:solidFill>
                </a:defRPr>
              </a:lvl1pPr>
            </a:lstStyle>
            <a:p>
              <a:r>
                <a:t>... </a:t>
              </a:r>
            </a:p>
          </p:txBody>
        </p:sp>
        <p:sp>
          <p:nvSpPr>
            <p:cNvPr id="362" name="Rectángulo redondeado"/>
            <p:cNvSpPr/>
            <p:nvPr/>
          </p:nvSpPr>
          <p:spPr>
            <a:xfrm>
              <a:off x="837846" y="31577"/>
              <a:ext cx="779464" cy="19702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363" name=".my-css-tag"/>
            <p:cNvSpPr txBox="1"/>
            <p:nvPr/>
          </p:nvSpPr>
          <p:spPr>
            <a:xfrm>
              <a:off x="842436" y="43157"/>
              <a:ext cx="779463" cy="175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900">
                  <a:solidFill>
                    <a:srgbClr val="53585F"/>
                  </a:solidFill>
                </a:defRPr>
              </a:lvl1pPr>
            </a:lstStyle>
            <a:p>
              <a:r>
                <a:t>.my-css-tag</a:t>
              </a:r>
            </a:p>
          </p:txBody>
        </p:sp>
      </p:grpSp>
      <p:sp>
        <p:nvSpPr>
          <p:cNvPr id="365" name="Línea"/>
          <p:cNvSpPr/>
          <p:nvPr/>
        </p:nvSpPr>
        <p:spPr>
          <a:xfrm rot="9808801">
            <a:off x="9392572" y="9511842"/>
            <a:ext cx="250709" cy="140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7" extrusionOk="0">
                <a:moveTo>
                  <a:pt x="21600" y="1378"/>
                </a:moveTo>
                <a:cubicBezTo>
                  <a:pt x="16436" y="-1393"/>
                  <a:pt x="10789" y="65"/>
                  <a:pt x="6372" y="5310"/>
                </a:cubicBezTo>
                <a:cubicBezTo>
                  <a:pt x="3307" y="8951"/>
                  <a:pt x="1063" y="14196"/>
                  <a:pt x="0" y="20207"/>
                </a:cubicBezTo>
              </a:path>
            </a:pathLst>
          </a:custGeom>
          <a:ln>
            <a:solidFill>
              <a:srgbClr val="54585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6" name="A green word.…"/>
          <p:cNvSpPr txBox="1"/>
          <p:nvPr/>
        </p:nvSpPr>
        <p:spPr>
          <a:xfrm>
            <a:off x="8911850" y="7956286"/>
            <a:ext cx="1272773" cy="994966"/>
          </a:xfrm>
          <a:prstGeom prst="rect">
            <a:avLst/>
          </a:prstGeom>
          <a:ln>
            <a:solidFill>
              <a:srgbClr val="DD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A </a:t>
            </a:r>
            <a:r>
              <a:rPr dirty="0">
                <a:solidFill>
                  <a:schemeClr val="accent2"/>
                </a:solidFill>
              </a:rPr>
              <a:t>green</a:t>
            </a:r>
            <a:r>
              <a:rPr dirty="0"/>
              <a:t> word. 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100" b="0">
                <a:solidFill>
                  <a:srgbClr val="000000"/>
                </a:solidFill>
              </a:defRPr>
            </a:pPr>
            <a:br>
              <a:rPr dirty="0"/>
            </a:br>
            <a:br>
              <a:rPr dirty="0"/>
            </a:br>
            <a:br>
              <a:rPr dirty="0"/>
            </a:br>
            <a:r>
              <a:rPr dirty="0">
                <a:solidFill>
                  <a:schemeClr val="accent2"/>
                </a:solidFill>
              </a:rPr>
              <a:t>All of these words </a:t>
            </a:r>
            <a:br>
              <a:rPr dirty="0">
                <a:solidFill>
                  <a:schemeClr val="accent2"/>
                </a:solidFill>
              </a:rPr>
            </a:br>
            <a:r>
              <a:rPr dirty="0">
                <a:solidFill>
                  <a:schemeClr val="accent2"/>
                </a:solidFill>
              </a:rPr>
              <a:t>are green.</a:t>
            </a:r>
          </a:p>
        </p:txBody>
      </p:sp>
      <p:sp>
        <p:nvSpPr>
          <p:cNvPr id="367" name="Indent format 2 characters, indent options 4 characters"/>
          <p:cNvSpPr/>
          <p:nvPr/>
        </p:nvSpPr>
        <p:spPr>
          <a:xfrm>
            <a:off x="1641169" y="1963935"/>
            <a:ext cx="1955075" cy="487177"/>
          </a:xfrm>
          <a:prstGeom prst="roundRect">
            <a:avLst>
              <a:gd name="adj" fmla="val 39103"/>
            </a:avLst>
          </a:prstGeom>
          <a:solidFill>
            <a:srgbClr val="D2E6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600"/>
              </a:spcBef>
              <a:defRPr sz="1100">
                <a:solidFill>
                  <a:srgbClr val="15808D"/>
                </a:solidFill>
              </a:defRPr>
            </a:lvl1pPr>
          </a:lstStyle>
          <a:p>
            <a:r>
              <a:rPr lang="es-ES" sz="1050" dirty="0"/>
              <a:t>Formato de sangría 2 caracteres, opciones de sangría 4 caracteres</a:t>
            </a:r>
            <a:endParaRPr sz="1050" dirty="0"/>
          </a:p>
        </p:txBody>
      </p:sp>
      <p:sp>
        <p:nvSpPr>
          <p:cNvPr id="368" name="Triángulo"/>
          <p:cNvSpPr/>
          <p:nvPr/>
        </p:nvSpPr>
        <p:spPr>
          <a:xfrm rot="17372937" flipH="1">
            <a:off x="1498965" y="2109588"/>
            <a:ext cx="190679" cy="261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E6F4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69" name="pasted-image.tiff" descr="pasted-image.tif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9744" y="3901909"/>
            <a:ext cx="853502" cy="848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Agrupar"/>
          <p:cNvGrpSpPr/>
          <p:nvPr/>
        </p:nvGrpSpPr>
        <p:grpSpPr>
          <a:xfrm>
            <a:off x="11215183" y="2498285"/>
            <a:ext cx="2914903" cy="1462391"/>
            <a:chOff x="0" y="0"/>
            <a:chExt cx="2914902" cy="1462390"/>
          </a:xfrm>
        </p:grpSpPr>
        <p:grpSp>
          <p:nvGrpSpPr>
            <p:cNvPr id="372" name="Agrupar"/>
            <p:cNvGrpSpPr/>
            <p:nvPr/>
          </p:nvGrpSpPr>
          <p:grpSpPr>
            <a:xfrm>
              <a:off x="35365" y="5994"/>
              <a:ext cx="284803" cy="372794"/>
              <a:chOff x="0" y="0"/>
              <a:chExt cx="284802" cy="372792"/>
            </a:xfrm>
          </p:grpSpPr>
          <p:pic>
            <p:nvPicPr>
              <p:cNvPr id="370" name="pasted-image.png" descr="pasted-imag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1" name="Triángulo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73" name="Línea"/>
            <p:cNvSpPr/>
            <p:nvPr/>
          </p:nvSpPr>
          <p:spPr>
            <a:xfrm>
              <a:off x="342155" y="192390"/>
              <a:ext cx="381001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376" name="Agrupar"/>
            <p:cNvGrpSpPr/>
            <p:nvPr/>
          </p:nvGrpSpPr>
          <p:grpSpPr>
            <a:xfrm>
              <a:off x="757842" y="5994"/>
              <a:ext cx="284804" cy="372794"/>
              <a:chOff x="0" y="0"/>
              <a:chExt cx="284802" cy="372792"/>
            </a:xfrm>
          </p:grpSpPr>
          <p:pic>
            <p:nvPicPr>
              <p:cNvPr id="374" name="pasted-image.png" descr="pasted-imag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5" name="Triángulo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77" name="Línea"/>
            <p:cNvSpPr/>
            <p:nvPr/>
          </p:nvSpPr>
          <p:spPr>
            <a:xfrm>
              <a:off x="1077333" y="192390"/>
              <a:ext cx="381001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380" name="Agrupar"/>
            <p:cNvGrpSpPr/>
            <p:nvPr/>
          </p:nvGrpSpPr>
          <p:grpSpPr>
            <a:xfrm>
              <a:off x="1516025" y="-1"/>
              <a:ext cx="284803" cy="372794"/>
              <a:chOff x="0" y="0"/>
              <a:chExt cx="284802" cy="372792"/>
            </a:xfrm>
          </p:grpSpPr>
          <p:pic>
            <p:nvPicPr>
              <p:cNvPr id="378" name="pasted-image.png" descr="pasted-imag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9" name="Triángulo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81" name=".Rmd"/>
            <p:cNvSpPr/>
            <p:nvPr/>
          </p:nvSpPr>
          <p:spPr>
            <a:xfrm>
              <a:off x="0" y="19239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7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.Rmd</a:t>
              </a:r>
            </a:p>
          </p:txBody>
        </p:sp>
        <p:sp>
          <p:nvSpPr>
            <p:cNvPr id="382" name=".md"/>
            <p:cNvSpPr/>
            <p:nvPr/>
          </p:nvSpPr>
          <p:spPr>
            <a:xfrm>
              <a:off x="747538" y="192390"/>
              <a:ext cx="2721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.md</a:t>
              </a:r>
            </a:p>
          </p:txBody>
        </p:sp>
        <p:sp>
          <p:nvSpPr>
            <p:cNvPr id="383" name="HTML…"/>
            <p:cNvSpPr/>
            <p:nvPr/>
          </p:nvSpPr>
          <p:spPr>
            <a:xfrm>
              <a:off x="1644902" y="19239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600" b="0">
                  <a:solidFill>
                    <a:schemeClr val="accent4"/>
                  </a:solidFill>
                </a:defRPr>
              </a:pPr>
              <a:r>
                <a:rPr dirty="0"/>
                <a:t>HTML</a:t>
              </a:r>
            </a:p>
            <a:p>
              <a:pPr algn="ctr">
                <a:spcBef>
                  <a:spcPts val="0"/>
                </a:spcBef>
                <a:defRPr sz="600" b="0">
                  <a:solidFill>
                    <a:schemeClr val="accent5"/>
                  </a:solidFill>
                </a:defRPr>
              </a:pPr>
              <a:r>
                <a:rPr dirty="0"/>
                <a:t>PDF</a:t>
              </a:r>
            </a:p>
            <a:p>
              <a:pPr algn="ctr">
                <a:spcBef>
                  <a:spcPts val="0"/>
                </a:spcBef>
                <a:defRPr sz="600" b="0">
                  <a:solidFill>
                    <a:schemeClr val="accent1"/>
                  </a:solidFill>
                </a:defRPr>
              </a:pPr>
              <a:r>
                <a:rPr dirty="0"/>
                <a:t>DOC</a:t>
              </a:r>
            </a:p>
          </p:txBody>
        </p:sp>
        <p:sp>
          <p:nvSpPr>
            <p:cNvPr id="384" name="knitr"/>
            <p:cNvSpPr/>
            <p:nvPr/>
          </p:nvSpPr>
          <p:spPr>
            <a:xfrm>
              <a:off x="374449" y="130414"/>
              <a:ext cx="369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 b="0">
                  <a:solidFill>
                    <a:srgbClr val="000000"/>
                  </a:solidFill>
                </a:defRPr>
              </a:lvl1pPr>
            </a:lstStyle>
            <a:p>
              <a:r>
                <a:t>knitr</a:t>
              </a:r>
            </a:p>
          </p:txBody>
        </p:sp>
        <p:sp>
          <p:nvSpPr>
            <p:cNvPr id="385" name="pandoc"/>
            <p:cNvSpPr/>
            <p:nvPr/>
          </p:nvSpPr>
          <p:spPr>
            <a:xfrm>
              <a:off x="1053639" y="130414"/>
              <a:ext cx="4677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 b="0">
                  <a:solidFill>
                    <a:srgbClr val="000000"/>
                  </a:solidFill>
                </a:defRPr>
              </a:lvl1pPr>
            </a:lstStyle>
            <a:p>
              <a:r>
                <a:t>pandoc</a:t>
              </a:r>
            </a:p>
          </p:txBody>
        </p:sp>
      </p:grpSp>
      <p:pic>
        <p:nvPicPr>
          <p:cNvPr id="387" name="posit-full-color.png" descr="posit-full-color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C BY SA Posit Software, PBC  •   info@posit.co  •   posit.co  •  Learn more at rmarkdown.rstudio.com  •  HTML cheatsheets at pos.it/cheatsheets  •  rmarkdown  2.27  •  Updated:  2024-05">
            <a:extLst>
              <a:ext uri="{FF2B5EF4-FFF2-40B4-BE49-F238E27FC236}">
                <a16:creationId xmlns:a16="http://schemas.microsoft.com/office/drawing/2014/main" id="{2930D681-AE21-A606-DE36-A03C576D864F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14"/>
              </a:rPr>
              <a:t>info@posit.co</a:t>
            </a:r>
            <a:r>
              <a:rPr dirty="0"/>
              <a:t>  •   </a:t>
            </a:r>
            <a:r>
              <a:rPr dirty="0">
                <a:hlinkClick r:id="rId15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16"/>
              </a:rPr>
              <a:t>rmarkdown.rstudio.com</a:t>
            </a:r>
            <a:r>
              <a:rPr dirty="0"/>
              <a:t>  • 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17"/>
              </a:rPr>
              <a:t>pos.it/</a:t>
            </a:r>
            <a:r>
              <a:rPr b="1" dirty="0" err="1">
                <a:hlinkClick r:id="rId17"/>
              </a:rPr>
              <a:t>cheatsheets</a:t>
            </a:r>
            <a:r>
              <a:rPr dirty="0">
                <a:solidFill>
                  <a:srgbClr val="D1D2D3"/>
                </a:solidFill>
              </a:rPr>
              <a:t>  </a:t>
            </a:r>
            <a:r>
              <a:rPr dirty="0"/>
              <a:t>•  </a:t>
            </a:r>
            <a:r>
              <a:rPr dirty="0" err="1"/>
              <a:t>rmarkdown</a:t>
            </a:r>
            <a:r>
              <a:rPr dirty="0"/>
              <a:t>  2.27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2857</Words>
  <Application>Microsoft Office PowerPoint</Application>
  <PresentationFormat>Custom</PresentationFormat>
  <Paragraphs>411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Avenir Roman</vt:lpstr>
      <vt:lpstr>Cambria Math</vt:lpstr>
      <vt:lpstr>Consolas</vt:lpstr>
      <vt:lpstr>Helvetica</vt:lpstr>
      <vt:lpstr>Helvetica Light</vt:lpstr>
      <vt:lpstr>Source Code Pro</vt:lpstr>
      <vt:lpstr>White</vt:lpstr>
      <vt:lpstr>rmarkdown : : GUÍA RÁPIDA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rmarkdown : : CHEATSHEET </dc:title>
  <cp:lastModifiedBy>David Díaz Rodríguez</cp:lastModifiedBy>
  <cp:revision>5</cp:revision>
  <dcterms:modified xsi:type="dcterms:W3CDTF">2024-06-08T15:49:14Z</dcterms:modified>
</cp:coreProperties>
</file>